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29"/>
  </p:notesMasterIdLst>
  <p:sldIdLst>
    <p:sldId id="278" r:id="rId5"/>
    <p:sldId id="279" r:id="rId6"/>
    <p:sldId id="280" r:id="rId7"/>
    <p:sldId id="282" r:id="rId8"/>
    <p:sldId id="299" r:id="rId9"/>
    <p:sldId id="300" r:id="rId10"/>
    <p:sldId id="301" r:id="rId11"/>
    <p:sldId id="283" r:id="rId12"/>
    <p:sldId id="302" r:id="rId13"/>
    <p:sldId id="305" r:id="rId14"/>
    <p:sldId id="284" r:id="rId15"/>
    <p:sldId id="285" r:id="rId16"/>
    <p:sldId id="286" r:id="rId17"/>
    <p:sldId id="287" r:id="rId18"/>
    <p:sldId id="288" r:id="rId19"/>
    <p:sldId id="290" r:id="rId20"/>
    <p:sldId id="291" r:id="rId21"/>
    <p:sldId id="293" r:id="rId22"/>
    <p:sldId id="294" r:id="rId23"/>
    <p:sldId id="295" r:id="rId24"/>
    <p:sldId id="303" r:id="rId25"/>
    <p:sldId id="304" r:id="rId26"/>
    <p:sldId id="297" r:id="rId27"/>
    <p:sldId id="298"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19" autoAdjust="0"/>
  </p:normalViewPr>
  <p:slideViewPr>
    <p:cSldViewPr snapToGrid="0">
      <p:cViewPr>
        <p:scale>
          <a:sx n="75" d="100"/>
          <a:sy n="75" d="100"/>
        </p:scale>
        <p:origin x="-320" y="19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presProps" Target="presProps.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FD01546-198A-4195-BCF8-F0FF54C90E5E}" type="datetimeFigureOut">
              <a:rPr lang="en-US" smtClean="0"/>
              <a:t>9/8/2025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E6DE88F-1F85-4A27-9D34-D74A50E7B0DA}" type="slidenum">
              <a:rPr lang="en-US" smtClean="0"/>
              <a:t>‹#›</a:t>
            </a:fld>
            <a:endParaRPr lang="en-US" dirty="0"/>
          </a:p>
        </p:txBody>
      </p:sp>
    </p:spTree>
    <p:extLst>
      <p:ext uri="{BB962C8B-B14F-4D97-AF65-F5344CB8AC3E}">
        <p14:creationId xmlns:p14="http://schemas.microsoft.com/office/powerpoint/2010/main" val="37300918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578475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9/8/2025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1507467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xmlns=""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9/8/2025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095022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9/8/2025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53850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9/8/2025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xmlns=""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xmlns=""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7752911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9/8/2025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450925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9/8/2025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3264781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xmlns=""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xmlns=""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xmlns=""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9/8/2025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932546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9/8/2025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548654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9/8/2025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846401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9/8/2025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882058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xmlns=""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xmlns=""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t>9/8/2025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351203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9/8/2025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90940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9/8/2025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551302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9/8/2025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7935569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xmlns=""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9/8/2025</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30567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9/8/2025</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1858978357"/>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Lst>
  <p:hf sldNum="0" hdr="0" ftr="0" dt="0"/>
  <p:txStyles>
    <p:title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hemeOverride" Target="../theme/themeOverride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jpeg"/></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Layout" Target="../slideLayouts/slideLayout2.xml"/><Relationship Id="rId4" Type="http://schemas.openxmlformats.org/officeDocument/2006/relationships/image" Target="../media/image19.jpg"/></Relationships>
</file>

<file path=ppt/slides/_rels/slide12.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jpg"/><Relationship Id="rId1" Type="http://schemas.openxmlformats.org/officeDocument/2006/relationships/slideLayout" Target="../slideLayouts/slideLayout2.xml"/><Relationship Id="rId4" Type="http://schemas.openxmlformats.org/officeDocument/2006/relationships/image" Target="../media/image24.jpg"/></Relationships>
</file>

<file path=ppt/slides/_rels/slide14.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2.jpg"/><Relationship Id="rId1" Type="http://schemas.openxmlformats.org/officeDocument/2006/relationships/slideLayout" Target="../slideLayouts/slideLayout2.xml"/><Relationship Id="rId6" Type="http://schemas.openxmlformats.org/officeDocument/2006/relationships/image" Target="../media/image29.jpg"/><Relationship Id="rId5" Type="http://schemas.openxmlformats.org/officeDocument/2006/relationships/image" Target="../media/image28.jpg"/><Relationship Id="rId4" Type="http://schemas.openxmlformats.org/officeDocument/2006/relationships/image" Target="../media/image27.jpg"/></Relationships>
</file>

<file path=ppt/slides/_rels/slide16.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22.jpg"/><Relationship Id="rId1" Type="http://schemas.openxmlformats.org/officeDocument/2006/relationships/slideLayout" Target="../slideLayouts/slideLayout2.xml"/><Relationship Id="rId5" Type="http://schemas.openxmlformats.org/officeDocument/2006/relationships/image" Target="../media/image33.jpg"/><Relationship Id="rId4" Type="http://schemas.openxmlformats.org/officeDocument/2006/relationships/image" Target="../media/image32.jpg"/></Relationships>
</file>

<file path=ppt/slides/_rels/slide18.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22.jpg"/><Relationship Id="rId1" Type="http://schemas.openxmlformats.org/officeDocument/2006/relationships/slideLayout" Target="../slideLayouts/slideLayout2.xml"/><Relationship Id="rId6" Type="http://schemas.openxmlformats.org/officeDocument/2006/relationships/image" Target="../media/image33.jpg"/><Relationship Id="rId5" Type="http://schemas.openxmlformats.org/officeDocument/2006/relationships/image" Target="../media/image37.jpg"/><Relationship Id="rId4" Type="http://schemas.openxmlformats.org/officeDocument/2006/relationships/image" Target="../media/image36.jp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themeOverride" Target="../theme/themeOverride2.xml"/><Relationship Id="rId6" Type="http://schemas.openxmlformats.org/officeDocument/2006/relationships/image" Target="../media/image10.png"/><Relationship Id="rId5" Type="http://schemas.openxmlformats.org/officeDocument/2006/relationships/image" Target="../media/image9.jpeg"/><Relationship Id="rId4" Type="http://schemas.openxmlformats.org/officeDocument/2006/relationships/image" Target="../media/image1.jpeg"/></Relationships>
</file>

<file path=ppt/slides/_rels/slide20.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hyperlink" Target="https://demo.nopcommerce.com/"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F8A1C807-B9AD-4C9B-BF9F-60F03428998E}"/>
              </a:ext>
              <a:ext uri="{C183D7F6-B498-43B3-948B-1728B52AA6E4}">
                <adec:decorative xmlns:adec="http://schemas.microsoft.com/office/drawing/2017/decorative" xmlns="" val="1"/>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0" y="10"/>
            <a:ext cx="12192001" cy="6857990"/>
          </a:xfrm>
          <a:prstGeom prst="rect">
            <a:avLst/>
          </a:prstGeom>
        </p:spPr>
      </p:pic>
      <p:sp useBgFill="1">
        <p:nvSpPr>
          <p:cNvPr id="103" name="Freeform 5">
            <a:extLst>
              <a:ext uri="{FF2B5EF4-FFF2-40B4-BE49-F238E27FC236}">
                <a16:creationId xmlns:a16="http://schemas.microsoft.com/office/drawing/2014/main" xmlns="" id="{FE469E50-3893-4ED6-92BA-2985C32B0CA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auto">
          <a:xfrm rot="5400000">
            <a:off x="7131809" y="1385982"/>
            <a:ext cx="4031414"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oudy Old Style"/>
              <a:ea typeface="+mn-ea"/>
              <a:cs typeface="+mn-cs"/>
            </a:endParaRPr>
          </a:p>
        </p:txBody>
      </p:sp>
      <p:sp>
        <p:nvSpPr>
          <p:cNvPr id="2" name="Title 1">
            <a:extLst>
              <a:ext uri="{FF2B5EF4-FFF2-40B4-BE49-F238E27FC236}">
                <a16:creationId xmlns:a16="http://schemas.microsoft.com/office/drawing/2014/main" xmlns="" id="{0D1F047C-C727-42A7-85C5-68C5AA1B1A93}"/>
              </a:ext>
            </a:extLst>
          </p:cNvPr>
          <p:cNvSpPr>
            <a:spLocks noGrp="1"/>
          </p:cNvSpPr>
          <p:nvPr>
            <p:ph type="ctrTitle"/>
          </p:nvPr>
        </p:nvSpPr>
        <p:spPr>
          <a:xfrm>
            <a:off x="7712653" y="2556062"/>
            <a:ext cx="3485072" cy="1249680"/>
          </a:xfrm>
        </p:spPr>
        <p:txBody>
          <a:bodyPr>
            <a:normAutofit/>
          </a:bodyPr>
          <a:lstStyle/>
          <a:p>
            <a:pPr algn="l"/>
            <a:r>
              <a:rPr lang="en-US" sz="3600" b="1" dirty="0">
                <a:latin typeface="Arial Nova"/>
                <a:cs typeface="Calibri Light"/>
              </a:rPr>
              <a:t>AUTOMATION </a:t>
            </a:r>
            <a:br>
              <a:rPr lang="en-US" sz="3600" b="1" dirty="0">
                <a:latin typeface="Arial Nova"/>
                <a:cs typeface="Calibri Light"/>
              </a:rPr>
            </a:br>
            <a:r>
              <a:rPr lang="en-US" sz="3600" b="1" dirty="0">
                <a:latin typeface="Arial Nova"/>
                <a:cs typeface="Calibri Light"/>
              </a:rPr>
              <a:t>PROJECT</a:t>
            </a:r>
            <a:endParaRPr lang="en-US" sz="3200" dirty="0"/>
          </a:p>
        </p:txBody>
      </p:sp>
      <p:sp>
        <p:nvSpPr>
          <p:cNvPr id="3" name="Subtitle 2">
            <a:extLst>
              <a:ext uri="{FF2B5EF4-FFF2-40B4-BE49-F238E27FC236}">
                <a16:creationId xmlns:a16="http://schemas.microsoft.com/office/drawing/2014/main" xmlns="" id="{DB93FB3F-A8D4-46D3-A1C6-C79C64563729}"/>
              </a:ext>
            </a:extLst>
          </p:cNvPr>
          <p:cNvSpPr>
            <a:spLocks noGrp="1"/>
          </p:cNvSpPr>
          <p:nvPr>
            <p:ph type="subTitle" idx="1"/>
          </p:nvPr>
        </p:nvSpPr>
        <p:spPr>
          <a:xfrm>
            <a:off x="8578685" y="3895204"/>
            <a:ext cx="3485072" cy="1026544"/>
          </a:xfrm>
        </p:spPr>
        <p:txBody>
          <a:bodyPr>
            <a:normAutofit/>
          </a:bodyPr>
          <a:lstStyle/>
          <a:p>
            <a:pPr algn="l"/>
            <a:r>
              <a:rPr lang="en-US" dirty="0"/>
              <a:t>-N Lakshmi </a:t>
            </a:r>
            <a:r>
              <a:rPr lang="en-US" dirty="0" smtClean="0"/>
              <a:t>Deepak</a:t>
            </a:r>
          </a:p>
          <a:p>
            <a:pPr algn="l"/>
            <a:endParaRPr lang="en-US" sz="2300" dirty="0"/>
          </a:p>
        </p:txBody>
      </p:sp>
      <p:sp>
        <p:nvSpPr>
          <p:cNvPr id="10" name="TextBox 9">
            <a:extLst>
              <a:ext uri="{FF2B5EF4-FFF2-40B4-BE49-F238E27FC236}">
                <a16:creationId xmlns:a16="http://schemas.microsoft.com/office/drawing/2014/main" xmlns="" id="{B45EB471-2D70-482D-90DE-7D5CC38E5DF0}"/>
              </a:ext>
            </a:extLst>
          </p:cNvPr>
          <p:cNvSpPr txBox="1"/>
          <p:nvPr/>
        </p:nvSpPr>
        <p:spPr>
          <a:xfrm>
            <a:off x="-1877653" y="-2422434"/>
            <a:ext cx="5432365" cy="3437982"/>
          </a:xfrm>
          <a:prstGeom prst="rect">
            <a:avLst/>
          </a:prstGeom>
          <a:noFill/>
        </p:spPr>
        <p:txBody>
          <a:bodyPr wrap="square" rtlCol="0">
            <a:spAutoFit/>
          </a:bodyPr>
          <a:lstStyle/>
          <a:p>
            <a:endParaRPr lang="en-IN" dirty="0"/>
          </a:p>
        </p:txBody>
      </p:sp>
      <p:pic>
        <p:nvPicPr>
          <p:cNvPr id="11" name="Picture 6" descr="nopCommerce demo store">
            <a:extLst>
              <a:ext uri="{FF2B5EF4-FFF2-40B4-BE49-F238E27FC236}">
                <a16:creationId xmlns:a16="http://schemas.microsoft.com/office/drawing/2014/main" xmlns="" id="{CA77BACB-8C89-4AAA-B546-63B3BA9A5CA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24828" y="1737181"/>
            <a:ext cx="3815345" cy="818881"/>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wipro-logo | 'Monomousumi'">
            <a:extLst>
              <a:ext uri="{FF2B5EF4-FFF2-40B4-BE49-F238E27FC236}">
                <a16:creationId xmlns:a16="http://schemas.microsoft.com/office/drawing/2014/main" xmlns="" id="{77FD4D60-EEEC-4331-A793-AA0C47FD8370}"/>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1358" r="33524"/>
          <a:stretch/>
        </p:blipFill>
        <p:spPr bwMode="auto">
          <a:xfrm>
            <a:off x="0" y="0"/>
            <a:ext cx="1859281" cy="16476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78842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1800" y="609600"/>
            <a:ext cx="10835757" cy="262467"/>
          </a:xfrm>
        </p:spPr>
        <p:txBody>
          <a:bodyPr>
            <a:normAutofit fontScale="90000"/>
          </a:bodyPr>
          <a:lstStyle/>
          <a:p>
            <a:pPr algn="l"/>
            <a:r>
              <a:rPr lang="en-IN" sz="3600" b="1" dirty="0" smtClean="0"/>
              <a:t>Manual Defect Reports</a:t>
            </a:r>
            <a:endParaRPr lang="en-IN" sz="3600" b="1" dirty="0"/>
          </a:p>
        </p:txBody>
      </p:sp>
      <p:graphicFrame>
        <p:nvGraphicFramePr>
          <p:cNvPr id="9" name="Content Placeholder 8"/>
          <p:cNvGraphicFramePr>
            <a:graphicFrameLocks noGrp="1"/>
          </p:cNvGraphicFramePr>
          <p:nvPr>
            <p:ph idx="1"/>
            <p:extLst>
              <p:ext uri="{D42A27DB-BD31-4B8C-83A1-F6EECF244321}">
                <p14:modId xmlns:p14="http://schemas.microsoft.com/office/powerpoint/2010/main" val="1019472483"/>
              </p:ext>
            </p:extLst>
          </p:nvPr>
        </p:nvGraphicFramePr>
        <p:xfrm>
          <a:off x="110066" y="1075267"/>
          <a:ext cx="7264402" cy="3750734"/>
        </p:xfrm>
        <a:graphic>
          <a:graphicData uri="http://schemas.openxmlformats.org/drawingml/2006/table">
            <a:tbl>
              <a:tblPr>
                <a:tableStyleId>{5C22544A-7EE6-4342-B048-85BDC9FD1C3A}</a:tableStyleId>
              </a:tblPr>
              <a:tblGrid>
                <a:gridCol w="647940"/>
                <a:gridCol w="585638"/>
                <a:gridCol w="1133895"/>
                <a:gridCol w="2990490"/>
                <a:gridCol w="654170"/>
                <a:gridCol w="679091"/>
                <a:gridCol w="286589"/>
                <a:gridCol w="286589"/>
              </a:tblGrid>
              <a:tr h="515306">
                <a:tc>
                  <a:txBody>
                    <a:bodyPr/>
                    <a:lstStyle/>
                    <a:p>
                      <a:pPr algn="l" fontAlgn="t"/>
                      <a:r>
                        <a:rPr lang="en-IN" sz="700" u="none" strike="noStrike" dirty="0">
                          <a:effectLst/>
                        </a:rPr>
                        <a:t>Defect Id.</a:t>
                      </a:r>
                      <a:endParaRPr lang="en-IN" sz="700" b="1" i="0" u="none" strike="noStrike" dirty="0">
                        <a:solidFill>
                          <a:srgbClr val="FFFFFF"/>
                        </a:solidFill>
                        <a:effectLst/>
                        <a:latin typeface="Arial"/>
                      </a:endParaRPr>
                    </a:p>
                  </a:txBody>
                  <a:tcPr marL="3866" marR="3866" marT="3866" marB="0"/>
                </a:tc>
                <a:tc>
                  <a:txBody>
                    <a:bodyPr/>
                    <a:lstStyle/>
                    <a:p>
                      <a:pPr algn="l" fontAlgn="t"/>
                      <a:r>
                        <a:rPr lang="en-IN" sz="700" u="none" strike="noStrike">
                          <a:effectLst/>
                        </a:rPr>
                        <a:t>Module name</a:t>
                      </a:r>
                      <a:endParaRPr lang="en-IN" sz="700" b="1" i="0" u="none" strike="noStrike">
                        <a:solidFill>
                          <a:srgbClr val="FFFFFF"/>
                        </a:solidFill>
                        <a:effectLst/>
                        <a:latin typeface="Arial"/>
                      </a:endParaRPr>
                    </a:p>
                  </a:txBody>
                  <a:tcPr marL="3866" marR="3866" marT="3866" marB="0"/>
                </a:tc>
                <a:tc>
                  <a:txBody>
                    <a:bodyPr/>
                    <a:lstStyle/>
                    <a:p>
                      <a:pPr algn="l" fontAlgn="t"/>
                      <a:r>
                        <a:rPr lang="en-IN" sz="700" u="none" strike="noStrike">
                          <a:effectLst/>
                        </a:rPr>
                        <a:t>Defect Summary</a:t>
                      </a:r>
                      <a:endParaRPr lang="en-IN" sz="700" b="1" i="0" u="none" strike="noStrike">
                        <a:solidFill>
                          <a:srgbClr val="FFFFFF"/>
                        </a:solidFill>
                        <a:effectLst/>
                        <a:latin typeface="Arial"/>
                      </a:endParaRPr>
                    </a:p>
                  </a:txBody>
                  <a:tcPr marL="3866" marR="3866" marT="3866" marB="0"/>
                </a:tc>
                <a:tc>
                  <a:txBody>
                    <a:bodyPr/>
                    <a:lstStyle/>
                    <a:p>
                      <a:pPr algn="l" fontAlgn="t"/>
                      <a:r>
                        <a:rPr lang="en-IN" sz="700" u="none" strike="noStrike">
                          <a:effectLst/>
                        </a:rPr>
                        <a:t>Defect Description</a:t>
                      </a:r>
                      <a:endParaRPr lang="en-IN" sz="700" b="1" i="0" u="none" strike="noStrike">
                        <a:solidFill>
                          <a:srgbClr val="FFFFFF"/>
                        </a:solidFill>
                        <a:effectLst/>
                        <a:latin typeface="Arial"/>
                      </a:endParaRPr>
                    </a:p>
                  </a:txBody>
                  <a:tcPr marL="3866" marR="3866" marT="3866" marB="0"/>
                </a:tc>
                <a:tc>
                  <a:txBody>
                    <a:bodyPr/>
                    <a:lstStyle/>
                    <a:p>
                      <a:pPr algn="l" fontAlgn="t"/>
                      <a:r>
                        <a:rPr lang="en-IN" sz="700" u="none" strike="noStrike">
                          <a:effectLst/>
                        </a:rPr>
                        <a:t>Defect Category</a:t>
                      </a:r>
                      <a:endParaRPr lang="en-IN" sz="700" b="1" i="0" u="none" strike="noStrike">
                        <a:solidFill>
                          <a:srgbClr val="FFFFFF"/>
                        </a:solidFill>
                        <a:effectLst/>
                        <a:latin typeface="Arial"/>
                      </a:endParaRPr>
                    </a:p>
                  </a:txBody>
                  <a:tcPr marL="3866" marR="3866" marT="3866" marB="0"/>
                </a:tc>
                <a:tc>
                  <a:txBody>
                    <a:bodyPr/>
                    <a:lstStyle/>
                    <a:p>
                      <a:pPr algn="l" fontAlgn="t"/>
                      <a:r>
                        <a:rPr lang="en-IN" sz="700" u="none" strike="noStrike">
                          <a:effectLst/>
                        </a:rPr>
                        <a:t>Detected in Browser</a:t>
                      </a:r>
                      <a:endParaRPr lang="en-IN" sz="700" b="1" i="0" u="none" strike="noStrike">
                        <a:solidFill>
                          <a:srgbClr val="FFFFFF"/>
                        </a:solidFill>
                        <a:effectLst/>
                        <a:latin typeface="Arial"/>
                      </a:endParaRPr>
                    </a:p>
                  </a:txBody>
                  <a:tcPr marL="3866" marR="3866" marT="3866" marB="0"/>
                </a:tc>
                <a:tc>
                  <a:txBody>
                    <a:bodyPr/>
                    <a:lstStyle/>
                    <a:p>
                      <a:pPr algn="l" fontAlgn="t"/>
                      <a:r>
                        <a:rPr lang="en-IN" sz="700" u="none" strike="noStrike">
                          <a:effectLst/>
                        </a:rPr>
                        <a:t>Environment</a:t>
                      </a:r>
                      <a:endParaRPr lang="en-IN" sz="700" b="1" i="0" u="none" strike="noStrike">
                        <a:solidFill>
                          <a:srgbClr val="FFFFFF"/>
                        </a:solidFill>
                        <a:effectLst/>
                        <a:latin typeface="Arial"/>
                      </a:endParaRPr>
                    </a:p>
                  </a:txBody>
                  <a:tcPr marL="3866" marR="3866" marT="3866" marB="0"/>
                </a:tc>
                <a:tc>
                  <a:txBody>
                    <a:bodyPr/>
                    <a:lstStyle/>
                    <a:p>
                      <a:pPr algn="l" fontAlgn="t"/>
                      <a:r>
                        <a:rPr lang="en-IN" sz="700" u="none" strike="noStrike">
                          <a:effectLst/>
                        </a:rPr>
                        <a:t>Defect Severity</a:t>
                      </a:r>
                      <a:endParaRPr lang="en-IN" sz="700" b="1" i="0" u="none" strike="noStrike">
                        <a:solidFill>
                          <a:srgbClr val="FFFFFF"/>
                        </a:solidFill>
                        <a:effectLst/>
                        <a:latin typeface="Arial"/>
                      </a:endParaRPr>
                    </a:p>
                  </a:txBody>
                  <a:tcPr marL="3866" marR="3866" marT="3866" marB="0"/>
                </a:tc>
              </a:tr>
              <a:tr h="1797460">
                <a:tc>
                  <a:txBody>
                    <a:bodyPr/>
                    <a:lstStyle/>
                    <a:p>
                      <a:pPr algn="l" fontAlgn="t"/>
                      <a:r>
                        <a:rPr lang="en-IN" sz="700" u="none" strike="noStrike">
                          <a:effectLst/>
                        </a:rPr>
                        <a:t>DF_Register_002</a:t>
                      </a:r>
                      <a:endParaRPr lang="en-IN" sz="700" b="1" i="0" u="none" strike="noStrike">
                        <a:solidFill>
                          <a:srgbClr val="000000"/>
                        </a:solidFill>
                        <a:effectLst/>
                        <a:latin typeface="Arial"/>
                      </a:endParaRPr>
                    </a:p>
                  </a:txBody>
                  <a:tcPr marL="3866" marR="3866" marT="3866" marB="0"/>
                </a:tc>
                <a:tc>
                  <a:txBody>
                    <a:bodyPr/>
                    <a:lstStyle/>
                    <a:p>
                      <a:pPr algn="l" fontAlgn="t"/>
                      <a:r>
                        <a:rPr lang="en-IN" sz="700" u="none" strike="noStrike">
                          <a:effectLst/>
                        </a:rPr>
                        <a:t>Register</a:t>
                      </a:r>
                      <a:endParaRPr lang="en-IN" sz="700" b="1" i="0" u="none" strike="noStrike">
                        <a:solidFill>
                          <a:srgbClr val="000000"/>
                        </a:solidFill>
                        <a:effectLst/>
                        <a:latin typeface="Arial"/>
                      </a:endParaRPr>
                    </a:p>
                  </a:txBody>
                  <a:tcPr marL="3866" marR="3866" marT="3866" marB="0"/>
                </a:tc>
                <a:tc>
                  <a:txBody>
                    <a:bodyPr/>
                    <a:lstStyle/>
                    <a:p>
                      <a:pPr algn="l" fontAlgn="t"/>
                      <a:r>
                        <a:rPr lang="en-US" sz="700" u="none" strike="noStrike" dirty="0">
                          <a:effectLst/>
                        </a:rPr>
                        <a:t>Valid email address not accepted in registration</a:t>
                      </a:r>
                      <a:endParaRPr lang="en-US" sz="700" b="1" i="0" u="none" strike="noStrike" dirty="0">
                        <a:solidFill>
                          <a:srgbClr val="000000"/>
                        </a:solidFill>
                        <a:effectLst/>
                        <a:latin typeface="Arial"/>
                      </a:endParaRPr>
                    </a:p>
                  </a:txBody>
                  <a:tcPr marL="3866" marR="3866" marT="3866" marB="0"/>
                </a:tc>
                <a:tc>
                  <a:txBody>
                    <a:bodyPr/>
                    <a:lstStyle/>
                    <a:p>
                      <a:pPr algn="l" fontAlgn="t"/>
                      <a:r>
                        <a:rPr lang="en-US" sz="700" u="none" strike="noStrike" dirty="0">
                          <a:effectLst/>
                        </a:rPr>
                        <a:t>When a valid email is entered in the registration form, the system throws an error message stating the email is invalid. This prevents users from registering successfully even when the email is formatted correctly.</a:t>
                      </a:r>
                      <a:br>
                        <a:rPr lang="en-US" sz="700" u="none" strike="noStrike" dirty="0">
                          <a:effectLst/>
                        </a:rPr>
                      </a:br>
                      <a:r>
                        <a:rPr lang="en-US" sz="700" u="none" strike="noStrike" dirty="0">
                          <a:effectLst/>
                        </a:rPr>
                        <a:t/>
                      </a:r>
                      <a:br>
                        <a:rPr lang="en-US" sz="700" u="none" strike="noStrike" dirty="0">
                          <a:effectLst/>
                        </a:rPr>
                      </a:br>
                      <a:r>
                        <a:rPr lang="en-US" sz="700" u="none" strike="noStrike" dirty="0">
                          <a:effectLst/>
                        </a:rPr>
                        <a:t>  Steps To Reproduce the Bug:</a:t>
                      </a:r>
                      <a:br>
                        <a:rPr lang="en-US" sz="700" u="none" strike="noStrike" dirty="0">
                          <a:effectLst/>
                        </a:rPr>
                      </a:br>
                      <a:r>
                        <a:rPr lang="en-US" sz="700" u="none" strike="noStrike" dirty="0">
                          <a:effectLst/>
                        </a:rPr>
                        <a:t>    1. Open browser</a:t>
                      </a:r>
                      <a:br>
                        <a:rPr lang="en-US" sz="700" u="none" strike="noStrike" dirty="0">
                          <a:effectLst/>
                        </a:rPr>
                      </a:br>
                      <a:r>
                        <a:rPr lang="en-US" sz="700" u="none" strike="noStrike" dirty="0">
                          <a:effectLst/>
                        </a:rPr>
                        <a:t>    2. Navigate to: https://demo.nopcommerce.com</a:t>
                      </a:r>
                      <a:br>
                        <a:rPr lang="en-US" sz="700" u="none" strike="noStrike" dirty="0">
                          <a:effectLst/>
                        </a:rPr>
                      </a:br>
                      <a:r>
                        <a:rPr lang="en-US" sz="700" u="none" strike="noStrike" dirty="0">
                          <a:effectLst/>
                        </a:rPr>
                        <a:t>    3. Click on "Register"</a:t>
                      </a:r>
                      <a:br>
                        <a:rPr lang="en-US" sz="700" u="none" strike="noStrike" dirty="0">
                          <a:effectLst/>
                        </a:rPr>
                      </a:br>
                      <a:r>
                        <a:rPr lang="en-US" sz="700" u="none" strike="noStrike" dirty="0">
                          <a:effectLst/>
                        </a:rPr>
                        <a:t>    4. Enter valid email like: Deepak@gmail.com</a:t>
                      </a:r>
                      <a:br>
                        <a:rPr lang="en-US" sz="700" u="none" strike="noStrike" dirty="0">
                          <a:effectLst/>
                        </a:rPr>
                      </a:br>
                      <a:r>
                        <a:rPr lang="en-US" sz="700" u="none" strike="noStrike" dirty="0">
                          <a:effectLst/>
                        </a:rPr>
                        <a:t>    5. Fill all other valid fields</a:t>
                      </a:r>
                      <a:br>
                        <a:rPr lang="en-US" sz="700" u="none" strike="noStrike" dirty="0">
                          <a:effectLst/>
                        </a:rPr>
                      </a:br>
                      <a:r>
                        <a:rPr lang="en-US" sz="700" u="none" strike="noStrike" dirty="0">
                          <a:effectLst/>
                        </a:rPr>
                        <a:t>    6. Click on "Register"                                                                                                                                Expected Result:</a:t>
                      </a:r>
                      <a:br>
                        <a:rPr lang="en-US" sz="700" u="none" strike="noStrike" dirty="0">
                          <a:effectLst/>
                        </a:rPr>
                      </a:br>
                      <a:r>
                        <a:rPr lang="en-US" sz="700" u="none" strike="noStrike" dirty="0">
                          <a:effectLst/>
                        </a:rPr>
                        <a:t>    User should be registered successfully</a:t>
                      </a:r>
                      <a:br>
                        <a:rPr lang="en-US" sz="700" u="none" strike="noStrike" dirty="0">
                          <a:effectLst/>
                        </a:rPr>
                      </a:br>
                      <a:r>
                        <a:rPr lang="en-US" sz="700" u="none" strike="noStrike" dirty="0">
                          <a:effectLst/>
                        </a:rPr>
                        <a:t>  Actual Result:</a:t>
                      </a:r>
                      <a:br>
                        <a:rPr lang="en-US" sz="700" u="none" strike="noStrike" dirty="0">
                          <a:effectLst/>
                        </a:rPr>
                      </a:br>
                      <a:r>
                        <a:rPr lang="en-US" sz="700" u="none" strike="noStrike" dirty="0">
                          <a:effectLst/>
                        </a:rPr>
                        <a:t>    Error message shown for valid email</a:t>
                      </a:r>
                      <a:endParaRPr lang="en-US" sz="700" b="1" i="0" u="none" strike="noStrike" dirty="0">
                        <a:solidFill>
                          <a:srgbClr val="000000"/>
                        </a:solidFill>
                        <a:effectLst/>
                        <a:latin typeface="Arial"/>
                      </a:endParaRPr>
                    </a:p>
                  </a:txBody>
                  <a:tcPr marL="3866" marR="3866" marT="3866" marB="0"/>
                </a:tc>
                <a:tc>
                  <a:txBody>
                    <a:bodyPr/>
                    <a:lstStyle/>
                    <a:p>
                      <a:pPr algn="l" fontAlgn="t"/>
                      <a:r>
                        <a:rPr lang="en-IN" sz="700" u="none" strike="noStrike">
                          <a:effectLst/>
                        </a:rPr>
                        <a:t>Coding</a:t>
                      </a:r>
                      <a:endParaRPr lang="en-IN" sz="700" b="1" i="0" u="none" strike="noStrike">
                        <a:solidFill>
                          <a:srgbClr val="000000"/>
                        </a:solidFill>
                        <a:effectLst/>
                        <a:latin typeface="Arial"/>
                      </a:endParaRPr>
                    </a:p>
                  </a:txBody>
                  <a:tcPr marL="3866" marR="3866" marT="3866" marB="0"/>
                </a:tc>
                <a:tc>
                  <a:txBody>
                    <a:bodyPr/>
                    <a:lstStyle/>
                    <a:p>
                      <a:pPr algn="l" fontAlgn="t"/>
                      <a:r>
                        <a:rPr lang="en-IN" sz="700" u="none" strike="noStrike">
                          <a:effectLst/>
                        </a:rPr>
                        <a:t>Google Chrome</a:t>
                      </a:r>
                      <a:endParaRPr lang="en-IN" sz="700" b="1" i="0" u="none" strike="noStrike">
                        <a:solidFill>
                          <a:srgbClr val="000000"/>
                        </a:solidFill>
                        <a:effectLst/>
                        <a:latin typeface="Arial"/>
                      </a:endParaRPr>
                    </a:p>
                  </a:txBody>
                  <a:tcPr marL="3866" marR="3866" marT="3866" marB="0"/>
                </a:tc>
                <a:tc>
                  <a:txBody>
                    <a:bodyPr/>
                    <a:lstStyle/>
                    <a:p>
                      <a:pPr algn="l" fontAlgn="t"/>
                      <a:r>
                        <a:rPr lang="en-IN" sz="700" u="none" strike="noStrike">
                          <a:effectLst/>
                        </a:rPr>
                        <a:t>Internal Dev</a:t>
                      </a:r>
                      <a:endParaRPr lang="en-IN" sz="700" b="1" i="0" u="none" strike="noStrike">
                        <a:solidFill>
                          <a:srgbClr val="000000"/>
                        </a:solidFill>
                        <a:effectLst/>
                        <a:latin typeface="Arial"/>
                      </a:endParaRPr>
                    </a:p>
                  </a:txBody>
                  <a:tcPr marL="3866" marR="3866" marT="3866" marB="0"/>
                </a:tc>
                <a:tc>
                  <a:txBody>
                    <a:bodyPr/>
                    <a:lstStyle/>
                    <a:p>
                      <a:pPr algn="l" fontAlgn="t"/>
                      <a:r>
                        <a:rPr lang="en-IN" sz="700" u="none" strike="noStrike" dirty="0">
                          <a:effectLst/>
                        </a:rPr>
                        <a:t>High</a:t>
                      </a:r>
                      <a:endParaRPr lang="en-IN" sz="700" b="1" i="0" u="none" strike="noStrike" dirty="0">
                        <a:solidFill>
                          <a:srgbClr val="000000"/>
                        </a:solidFill>
                        <a:effectLst/>
                        <a:latin typeface="Arial"/>
                      </a:endParaRPr>
                    </a:p>
                  </a:txBody>
                  <a:tcPr marL="3866" marR="3866" marT="3866" marB="0"/>
                </a:tc>
              </a:tr>
              <a:tr h="1437968">
                <a:tc>
                  <a:txBody>
                    <a:bodyPr/>
                    <a:lstStyle/>
                    <a:p>
                      <a:pPr algn="l" fontAlgn="t"/>
                      <a:r>
                        <a:rPr lang="en-IN" sz="700" u="none" strike="noStrike">
                          <a:effectLst/>
                        </a:rPr>
                        <a:t>DF_Login_016</a:t>
                      </a:r>
                      <a:endParaRPr lang="en-IN" sz="700" b="1" i="0" u="none" strike="noStrike">
                        <a:solidFill>
                          <a:srgbClr val="000000"/>
                        </a:solidFill>
                        <a:effectLst/>
                        <a:latin typeface="Arial"/>
                      </a:endParaRPr>
                    </a:p>
                  </a:txBody>
                  <a:tcPr marL="3866" marR="3866" marT="3866" marB="0"/>
                </a:tc>
                <a:tc>
                  <a:txBody>
                    <a:bodyPr/>
                    <a:lstStyle/>
                    <a:p>
                      <a:pPr algn="l" fontAlgn="t"/>
                      <a:r>
                        <a:rPr lang="en-IN" sz="700" u="none" strike="noStrike">
                          <a:effectLst/>
                        </a:rPr>
                        <a:t>Login</a:t>
                      </a:r>
                      <a:endParaRPr lang="en-IN" sz="700" b="1" i="0" u="none" strike="noStrike">
                        <a:solidFill>
                          <a:srgbClr val="000000"/>
                        </a:solidFill>
                        <a:effectLst/>
                        <a:latin typeface="Arial"/>
                      </a:endParaRPr>
                    </a:p>
                  </a:txBody>
                  <a:tcPr marL="3866" marR="3866" marT="3866" marB="0"/>
                </a:tc>
                <a:tc>
                  <a:txBody>
                    <a:bodyPr/>
                    <a:lstStyle/>
                    <a:p>
                      <a:pPr algn="l" fontAlgn="t"/>
                      <a:r>
                        <a:rPr lang="en-US" sz="700" u="none" strike="noStrike">
                          <a:effectLst/>
                        </a:rPr>
                        <a:t>Email field accepts invalid email format during login</a:t>
                      </a:r>
                      <a:endParaRPr lang="en-US" sz="700" b="1" i="0" u="none" strike="noStrike">
                        <a:solidFill>
                          <a:srgbClr val="000000"/>
                        </a:solidFill>
                        <a:effectLst/>
                        <a:latin typeface="Arial"/>
                      </a:endParaRPr>
                    </a:p>
                  </a:txBody>
                  <a:tcPr marL="3866" marR="3866" marT="3866" marB="0"/>
                </a:tc>
                <a:tc>
                  <a:txBody>
                    <a:bodyPr/>
                    <a:lstStyle/>
                    <a:p>
                      <a:pPr algn="l" fontAlgn="t"/>
                      <a:r>
                        <a:rPr lang="en-US" sz="700" u="none" strike="noStrike" dirty="0">
                          <a:effectLst/>
                        </a:rPr>
                        <a:t>When an invalid email (e.g., test@) is entered in the login form, the system does not display a validation message. Instead, it proceeds to attempt login. This behavior fails to enforce proper front-end validation.                                                                                                Steps To Reproduce the Bug:                                                                                                                                                                                        1. Open browser                                                                                                                                                                                                          2. Navigate to https://demo.nopcommerce.com                                                                                                                                                    3. Click on "Login"                                                                                                                                                                                                         4. Enter email: test@                                                                                                                                                                                                         5. Enter password: Test@123                                                                                                                                                                                           6. Click on "Login"                                                                                                            Expected </a:t>
                      </a:r>
                      <a:r>
                        <a:rPr lang="en-US" sz="700" u="none" strike="noStrike" dirty="0" err="1">
                          <a:effectLst/>
                        </a:rPr>
                        <a:t>Result:Validation</a:t>
                      </a:r>
                      <a:r>
                        <a:rPr lang="en-US" sz="700" u="none" strike="noStrike" dirty="0">
                          <a:effectLst/>
                        </a:rPr>
                        <a:t> message should appear: "Wrong email"                                Actual </a:t>
                      </a:r>
                      <a:r>
                        <a:rPr lang="en-US" sz="700" u="none" strike="noStrike" dirty="0" err="1">
                          <a:effectLst/>
                        </a:rPr>
                        <a:t>Result:No</a:t>
                      </a:r>
                      <a:r>
                        <a:rPr lang="en-US" sz="700" u="none" strike="noStrike" dirty="0">
                          <a:effectLst/>
                        </a:rPr>
                        <a:t> validation message shown</a:t>
                      </a:r>
                      <a:endParaRPr lang="en-US" sz="700" b="1" i="0" u="none" strike="noStrike" dirty="0">
                        <a:solidFill>
                          <a:srgbClr val="000000"/>
                        </a:solidFill>
                        <a:effectLst/>
                        <a:latin typeface="Arial"/>
                      </a:endParaRPr>
                    </a:p>
                  </a:txBody>
                  <a:tcPr marL="3866" marR="3866" marT="3866" marB="0"/>
                </a:tc>
                <a:tc>
                  <a:txBody>
                    <a:bodyPr/>
                    <a:lstStyle/>
                    <a:p>
                      <a:pPr algn="l" fontAlgn="t"/>
                      <a:r>
                        <a:rPr lang="en-IN" sz="700" u="none" strike="noStrike">
                          <a:effectLst/>
                        </a:rPr>
                        <a:t>Validation</a:t>
                      </a:r>
                      <a:endParaRPr lang="en-IN" sz="700" b="1" i="0" u="none" strike="noStrike">
                        <a:solidFill>
                          <a:srgbClr val="000000"/>
                        </a:solidFill>
                        <a:effectLst/>
                        <a:latin typeface="Arial"/>
                      </a:endParaRPr>
                    </a:p>
                  </a:txBody>
                  <a:tcPr marL="3866" marR="3866" marT="3866" marB="0"/>
                </a:tc>
                <a:tc>
                  <a:txBody>
                    <a:bodyPr/>
                    <a:lstStyle/>
                    <a:p>
                      <a:pPr algn="l" fontAlgn="t"/>
                      <a:r>
                        <a:rPr lang="en-IN" sz="700" u="none" strike="noStrike">
                          <a:effectLst/>
                        </a:rPr>
                        <a:t>Google Chrome</a:t>
                      </a:r>
                      <a:endParaRPr lang="en-IN" sz="700" b="1" i="0" u="none" strike="noStrike">
                        <a:solidFill>
                          <a:srgbClr val="000000"/>
                        </a:solidFill>
                        <a:effectLst/>
                        <a:latin typeface="Arial"/>
                      </a:endParaRPr>
                    </a:p>
                  </a:txBody>
                  <a:tcPr marL="3866" marR="3866" marT="3866" marB="0"/>
                </a:tc>
                <a:tc>
                  <a:txBody>
                    <a:bodyPr/>
                    <a:lstStyle/>
                    <a:p>
                      <a:pPr algn="l" fontAlgn="t"/>
                      <a:r>
                        <a:rPr lang="en-IN" sz="700" u="none" strike="noStrike">
                          <a:effectLst/>
                        </a:rPr>
                        <a:t>Internal Dev</a:t>
                      </a:r>
                      <a:endParaRPr lang="en-IN" sz="700" b="1" i="0" u="none" strike="noStrike">
                        <a:solidFill>
                          <a:srgbClr val="000000"/>
                        </a:solidFill>
                        <a:effectLst/>
                        <a:latin typeface="Arial"/>
                      </a:endParaRPr>
                    </a:p>
                  </a:txBody>
                  <a:tcPr marL="3866" marR="3866" marT="3866" marB="0"/>
                </a:tc>
                <a:tc>
                  <a:txBody>
                    <a:bodyPr/>
                    <a:lstStyle/>
                    <a:p>
                      <a:pPr algn="l" fontAlgn="t"/>
                      <a:r>
                        <a:rPr lang="en-IN" sz="700" u="none" strike="noStrike" dirty="0">
                          <a:effectLst/>
                        </a:rPr>
                        <a:t>Medium</a:t>
                      </a:r>
                      <a:endParaRPr lang="en-IN" sz="700" b="1" i="0" u="none" strike="noStrike" dirty="0">
                        <a:solidFill>
                          <a:srgbClr val="000000"/>
                        </a:solidFill>
                        <a:effectLst/>
                        <a:latin typeface="Arial"/>
                      </a:endParaRPr>
                    </a:p>
                  </a:txBody>
                  <a:tcPr marL="3866" marR="3866" marT="3866" marB="0"/>
                </a:tc>
              </a:tr>
            </a:tbl>
          </a:graphicData>
        </a:graphic>
      </p:graphicFrame>
      <p:pic>
        <p:nvPicPr>
          <p:cNvPr id="1025"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51867" y="3175001"/>
            <a:ext cx="7721600" cy="3536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747934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9E8B2F05-086B-493C-9313-325429035C8C}"/>
              </a:ext>
            </a:extLst>
          </p:cNvPr>
          <p:cNvSpPr>
            <a:spLocks noGrp="1"/>
          </p:cNvSpPr>
          <p:nvPr>
            <p:ph idx="1"/>
          </p:nvPr>
        </p:nvSpPr>
        <p:spPr>
          <a:xfrm>
            <a:off x="-416305" y="0"/>
            <a:ext cx="12192000" cy="626110"/>
          </a:xfrm>
        </p:spPr>
        <p:txBody>
          <a:bodyPr>
            <a:normAutofit fontScale="92500" lnSpcReduction="10000"/>
          </a:bodyPr>
          <a:lstStyle/>
          <a:p>
            <a:pPr marL="36900" indent="0" algn="ctr">
              <a:buNone/>
            </a:pPr>
            <a:r>
              <a:rPr lang="en-IN" sz="3200" u="sng" dirty="0" smtClean="0">
                <a:ln>
                  <a:solidFill>
                    <a:schemeClr val="tx1">
                      <a:lumMod val="75000"/>
                    </a:schemeClr>
                  </a:solidFill>
                </a:ln>
                <a:solidFill>
                  <a:schemeClr val="tx1"/>
                </a:solidFill>
                <a:effectLst/>
              </a:rPr>
              <a:t>Selenium Automation Test </a:t>
            </a:r>
            <a:r>
              <a:rPr lang="en-IN" sz="3200" u="sng" dirty="0">
                <a:ln>
                  <a:solidFill>
                    <a:schemeClr val="tx1">
                      <a:lumMod val="75000"/>
                    </a:schemeClr>
                  </a:solidFill>
                </a:ln>
                <a:solidFill>
                  <a:schemeClr val="tx1"/>
                </a:solidFill>
                <a:effectLst/>
              </a:rPr>
              <a:t>Case 1</a:t>
            </a:r>
          </a:p>
          <a:p>
            <a:endParaRPr lang="en-IN" dirty="0"/>
          </a:p>
          <a:p>
            <a:endParaRPr lang="en-IN" dirty="0"/>
          </a:p>
        </p:txBody>
      </p:sp>
      <p:pic>
        <p:nvPicPr>
          <p:cNvPr id="7" name="Picture 6">
            <a:extLst>
              <a:ext uri="{FF2B5EF4-FFF2-40B4-BE49-F238E27FC236}">
                <a16:creationId xmlns:a16="http://schemas.microsoft.com/office/drawing/2014/main" xmlns="" id="{03DE5DE2-9316-4F2C-B793-548D1BF346A7}"/>
              </a:ext>
            </a:extLst>
          </p:cNvPr>
          <p:cNvPicPr>
            <a:picLocks noChangeAspect="1"/>
          </p:cNvPicPr>
          <p:nvPr/>
        </p:nvPicPr>
        <p:blipFill rotWithShape="1">
          <a:blip r:embed="rId2"/>
          <a:srcRect t="25111"/>
          <a:stretch/>
        </p:blipFill>
        <p:spPr>
          <a:xfrm>
            <a:off x="94572" y="2404112"/>
            <a:ext cx="5716948" cy="4393564"/>
          </a:xfrm>
          <a:prstGeom prst="rect">
            <a:avLst/>
          </a:prstGeom>
        </p:spPr>
      </p:pic>
      <p:pic>
        <p:nvPicPr>
          <p:cNvPr id="9" name="Picture 8">
            <a:extLst>
              <a:ext uri="{FF2B5EF4-FFF2-40B4-BE49-F238E27FC236}">
                <a16:creationId xmlns:a16="http://schemas.microsoft.com/office/drawing/2014/main" xmlns="" id="{0788CB64-A34A-4359-AEB4-929701DD5A5A}"/>
              </a:ext>
            </a:extLst>
          </p:cNvPr>
          <p:cNvPicPr>
            <a:picLocks noChangeAspect="1"/>
          </p:cNvPicPr>
          <p:nvPr/>
        </p:nvPicPr>
        <p:blipFill>
          <a:blip r:embed="rId3"/>
          <a:stretch>
            <a:fillRect/>
          </a:stretch>
        </p:blipFill>
        <p:spPr>
          <a:xfrm>
            <a:off x="222798" y="624207"/>
            <a:ext cx="11776162" cy="1519553"/>
          </a:xfrm>
          <a:prstGeom prst="rect">
            <a:avLst/>
          </a:prstGeom>
        </p:spPr>
      </p:pic>
      <p:pic>
        <p:nvPicPr>
          <p:cNvPr id="11" name="Picture 10">
            <a:extLst>
              <a:ext uri="{FF2B5EF4-FFF2-40B4-BE49-F238E27FC236}">
                <a16:creationId xmlns:a16="http://schemas.microsoft.com/office/drawing/2014/main" xmlns="" id="{C032C6F5-2B33-4EF8-BC8A-C15A85573DFF}"/>
              </a:ext>
            </a:extLst>
          </p:cNvPr>
          <p:cNvPicPr>
            <a:picLocks noChangeAspect="1"/>
          </p:cNvPicPr>
          <p:nvPr/>
        </p:nvPicPr>
        <p:blipFill rotWithShape="1">
          <a:blip r:embed="rId4"/>
          <a:srcRect l="13208" t="7571" b="7929"/>
          <a:stretch/>
        </p:blipFill>
        <p:spPr>
          <a:xfrm>
            <a:off x="6478947" y="2404111"/>
            <a:ext cx="5618481" cy="4393564"/>
          </a:xfrm>
          <a:prstGeom prst="rect">
            <a:avLst/>
          </a:prstGeom>
        </p:spPr>
      </p:pic>
    </p:spTree>
    <p:extLst>
      <p:ext uri="{BB962C8B-B14F-4D97-AF65-F5344CB8AC3E}">
        <p14:creationId xmlns:p14="http://schemas.microsoft.com/office/powerpoint/2010/main" val="12035939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7B62268C-818F-482D-AAEC-CB2A74427984}"/>
              </a:ext>
            </a:extLst>
          </p:cNvPr>
          <p:cNvSpPr>
            <a:spLocks noGrp="1"/>
          </p:cNvSpPr>
          <p:nvPr>
            <p:ph idx="1"/>
          </p:nvPr>
        </p:nvSpPr>
        <p:spPr>
          <a:xfrm>
            <a:off x="294642" y="1456691"/>
            <a:ext cx="11897358" cy="819150"/>
          </a:xfrm>
        </p:spPr>
        <p:txBody>
          <a:bodyPr>
            <a:normAutofit/>
          </a:bodyPr>
          <a:lstStyle/>
          <a:p>
            <a:pPr marL="36900" indent="0" algn="ctr">
              <a:buNone/>
            </a:pPr>
            <a:r>
              <a:rPr lang="en-IN" sz="2800" b="1" u="sng" dirty="0" smtClean="0"/>
              <a:t>Generated Reports  </a:t>
            </a:r>
            <a:endParaRPr lang="en-IN" sz="2800" b="1" u="sng" dirty="0"/>
          </a:p>
        </p:txBody>
      </p:sp>
      <p:pic>
        <p:nvPicPr>
          <p:cNvPr id="4" name="Picture 3">
            <a:extLst>
              <a:ext uri="{FF2B5EF4-FFF2-40B4-BE49-F238E27FC236}">
                <a16:creationId xmlns:a16="http://schemas.microsoft.com/office/drawing/2014/main" xmlns="" id="{C81058DD-D6B2-443A-8EB1-1373D07194DD}"/>
              </a:ext>
            </a:extLst>
          </p:cNvPr>
          <p:cNvPicPr>
            <a:picLocks noChangeAspect="1"/>
          </p:cNvPicPr>
          <p:nvPr/>
        </p:nvPicPr>
        <p:blipFill rotWithShape="1">
          <a:blip r:embed="rId2"/>
          <a:srcRect b="27884"/>
          <a:stretch/>
        </p:blipFill>
        <p:spPr>
          <a:xfrm>
            <a:off x="513383" y="1981200"/>
            <a:ext cx="11165234" cy="4724400"/>
          </a:xfrm>
          <a:prstGeom prst="rect">
            <a:avLst/>
          </a:prstGeom>
        </p:spPr>
      </p:pic>
      <p:pic>
        <p:nvPicPr>
          <p:cNvPr id="5" name="Picture 4">
            <a:extLst>
              <a:ext uri="{FF2B5EF4-FFF2-40B4-BE49-F238E27FC236}">
                <a16:creationId xmlns:a16="http://schemas.microsoft.com/office/drawing/2014/main" xmlns="" id="{59C7AD46-5CD9-4248-BD1E-2AC2386BEDD2}"/>
              </a:ext>
            </a:extLst>
          </p:cNvPr>
          <p:cNvPicPr>
            <a:picLocks noChangeAspect="1"/>
          </p:cNvPicPr>
          <p:nvPr/>
        </p:nvPicPr>
        <p:blipFill>
          <a:blip r:embed="rId3"/>
          <a:stretch>
            <a:fillRect/>
          </a:stretch>
        </p:blipFill>
        <p:spPr>
          <a:xfrm>
            <a:off x="660283" y="172720"/>
            <a:ext cx="11018334" cy="1121411"/>
          </a:xfrm>
          <a:prstGeom prst="rect">
            <a:avLst/>
          </a:prstGeom>
        </p:spPr>
      </p:pic>
    </p:spTree>
    <p:extLst>
      <p:ext uri="{BB962C8B-B14F-4D97-AF65-F5344CB8AC3E}">
        <p14:creationId xmlns:p14="http://schemas.microsoft.com/office/powerpoint/2010/main" val="13552152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1DFF0A3D-EDF2-4328-89AA-223AFCF2D60D}"/>
              </a:ext>
            </a:extLst>
          </p:cNvPr>
          <p:cNvSpPr>
            <a:spLocks noGrp="1"/>
          </p:cNvSpPr>
          <p:nvPr>
            <p:ph idx="1"/>
          </p:nvPr>
        </p:nvSpPr>
        <p:spPr>
          <a:xfrm>
            <a:off x="-364066" y="0"/>
            <a:ext cx="12070079" cy="650240"/>
          </a:xfrm>
        </p:spPr>
        <p:txBody>
          <a:bodyPr>
            <a:normAutofit fontScale="92500" lnSpcReduction="20000"/>
          </a:bodyPr>
          <a:lstStyle/>
          <a:p>
            <a:pPr marL="36900" indent="0" algn="ctr">
              <a:buNone/>
            </a:pPr>
            <a:r>
              <a:rPr lang="en-IN" sz="3500" u="sng" dirty="0" smtClean="0">
                <a:ln>
                  <a:solidFill>
                    <a:schemeClr val="tx1">
                      <a:lumMod val="75000"/>
                    </a:schemeClr>
                  </a:solidFill>
                </a:ln>
                <a:solidFill>
                  <a:schemeClr val="tx1"/>
                </a:solidFill>
                <a:effectLst/>
              </a:rPr>
              <a:t>Selenium Automation </a:t>
            </a:r>
            <a:r>
              <a:rPr lang="en-IN" sz="3000" u="sng" dirty="0" smtClean="0">
                <a:ln>
                  <a:solidFill>
                    <a:schemeClr val="tx1">
                      <a:lumMod val="75000"/>
                    </a:schemeClr>
                  </a:solidFill>
                </a:ln>
                <a:solidFill>
                  <a:schemeClr val="tx1"/>
                </a:solidFill>
                <a:effectLst/>
              </a:rPr>
              <a:t>Test </a:t>
            </a:r>
            <a:r>
              <a:rPr lang="en-IN" sz="3000" u="sng" dirty="0">
                <a:ln>
                  <a:solidFill>
                    <a:schemeClr val="tx1">
                      <a:lumMod val="75000"/>
                    </a:schemeClr>
                  </a:solidFill>
                </a:ln>
                <a:solidFill>
                  <a:schemeClr val="tx1"/>
                </a:solidFill>
                <a:effectLst/>
              </a:rPr>
              <a:t>Case 2</a:t>
            </a:r>
          </a:p>
          <a:p>
            <a:endParaRPr lang="en-IN" dirty="0"/>
          </a:p>
          <a:p>
            <a:endParaRPr lang="en-IN" dirty="0"/>
          </a:p>
          <a:p>
            <a:pPr marL="36900" indent="0">
              <a:buNone/>
            </a:pPr>
            <a:endParaRPr lang="en-IN" dirty="0"/>
          </a:p>
        </p:txBody>
      </p:sp>
      <p:pic>
        <p:nvPicPr>
          <p:cNvPr id="5" name="Picture 4">
            <a:extLst>
              <a:ext uri="{FF2B5EF4-FFF2-40B4-BE49-F238E27FC236}">
                <a16:creationId xmlns:a16="http://schemas.microsoft.com/office/drawing/2014/main" xmlns="" id="{399151A2-DC0B-41D4-8ECB-324CE2280EFC}"/>
              </a:ext>
            </a:extLst>
          </p:cNvPr>
          <p:cNvPicPr>
            <a:picLocks noChangeAspect="1"/>
          </p:cNvPicPr>
          <p:nvPr/>
        </p:nvPicPr>
        <p:blipFill>
          <a:blip r:embed="rId2"/>
          <a:stretch>
            <a:fillRect/>
          </a:stretch>
        </p:blipFill>
        <p:spPr>
          <a:xfrm>
            <a:off x="72389" y="936942"/>
            <a:ext cx="4733291" cy="4894897"/>
          </a:xfrm>
          <a:prstGeom prst="rect">
            <a:avLst/>
          </a:prstGeom>
        </p:spPr>
      </p:pic>
      <p:pic>
        <p:nvPicPr>
          <p:cNvPr id="7" name="Picture 6">
            <a:extLst>
              <a:ext uri="{FF2B5EF4-FFF2-40B4-BE49-F238E27FC236}">
                <a16:creationId xmlns:a16="http://schemas.microsoft.com/office/drawing/2014/main" xmlns="" id="{E0E1164B-E736-4BD5-9E63-A5A29B1A2E1B}"/>
              </a:ext>
            </a:extLst>
          </p:cNvPr>
          <p:cNvPicPr>
            <a:picLocks noChangeAspect="1"/>
          </p:cNvPicPr>
          <p:nvPr/>
        </p:nvPicPr>
        <p:blipFill rotWithShape="1">
          <a:blip r:embed="rId3"/>
          <a:srcRect l="25404"/>
          <a:stretch/>
        </p:blipFill>
        <p:spPr>
          <a:xfrm>
            <a:off x="5445760" y="843757"/>
            <a:ext cx="6380480" cy="1962150"/>
          </a:xfrm>
          <a:prstGeom prst="rect">
            <a:avLst/>
          </a:prstGeom>
        </p:spPr>
      </p:pic>
      <p:pic>
        <p:nvPicPr>
          <p:cNvPr id="9" name="Picture 8">
            <a:extLst>
              <a:ext uri="{FF2B5EF4-FFF2-40B4-BE49-F238E27FC236}">
                <a16:creationId xmlns:a16="http://schemas.microsoft.com/office/drawing/2014/main" xmlns="" id="{8F9FC95F-1748-4656-8A74-17338F3DA41A}"/>
              </a:ext>
            </a:extLst>
          </p:cNvPr>
          <p:cNvPicPr>
            <a:picLocks noChangeAspect="1"/>
          </p:cNvPicPr>
          <p:nvPr/>
        </p:nvPicPr>
        <p:blipFill>
          <a:blip r:embed="rId4"/>
          <a:stretch>
            <a:fillRect/>
          </a:stretch>
        </p:blipFill>
        <p:spPr>
          <a:xfrm>
            <a:off x="5039360" y="3134360"/>
            <a:ext cx="7152640" cy="3263107"/>
          </a:xfrm>
          <a:prstGeom prst="rect">
            <a:avLst/>
          </a:prstGeom>
        </p:spPr>
      </p:pic>
    </p:spTree>
    <p:extLst>
      <p:ext uri="{BB962C8B-B14F-4D97-AF65-F5344CB8AC3E}">
        <p14:creationId xmlns:p14="http://schemas.microsoft.com/office/powerpoint/2010/main" val="16008212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xmlns="" id="{D035A6D4-BAF1-4C4F-B791-95409CB4EE23}"/>
              </a:ext>
            </a:extLst>
          </p:cNvPr>
          <p:cNvPicPr>
            <a:picLocks noGrp="1" noChangeAspect="1"/>
          </p:cNvPicPr>
          <p:nvPr>
            <p:ph idx="1"/>
          </p:nvPr>
        </p:nvPicPr>
        <p:blipFill rotWithShape="1">
          <a:blip r:embed="rId2"/>
          <a:srcRect l="-849" t="-277" r="20204" b="277"/>
          <a:stretch/>
        </p:blipFill>
        <p:spPr>
          <a:xfrm>
            <a:off x="264161" y="2123440"/>
            <a:ext cx="11673839" cy="4556900"/>
          </a:xfrm>
        </p:spPr>
      </p:pic>
      <p:sp>
        <p:nvSpPr>
          <p:cNvPr id="7" name="TextBox 6">
            <a:extLst>
              <a:ext uri="{FF2B5EF4-FFF2-40B4-BE49-F238E27FC236}">
                <a16:creationId xmlns:a16="http://schemas.microsoft.com/office/drawing/2014/main" xmlns="" id="{F4F4085E-7BAA-4F6E-B39B-989EBAD4E9E2}"/>
              </a:ext>
            </a:extLst>
          </p:cNvPr>
          <p:cNvSpPr txBox="1"/>
          <p:nvPr/>
        </p:nvSpPr>
        <p:spPr>
          <a:xfrm>
            <a:off x="0" y="1534160"/>
            <a:ext cx="11795760" cy="800219"/>
          </a:xfrm>
          <a:prstGeom prst="rect">
            <a:avLst/>
          </a:prstGeom>
          <a:noFill/>
        </p:spPr>
        <p:txBody>
          <a:bodyPr wrap="square" rtlCol="0">
            <a:spAutoFit/>
          </a:bodyPr>
          <a:lstStyle/>
          <a:p>
            <a:pPr algn="ctr"/>
            <a:r>
              <a:rPr lang="en-IN" sz="2800" b="1" u="sng" dirty="0"/>
              <a:t>Generated </a:t>
            </a:r>
            <a:r>
              <a:rPr lang="en-IN" sz="2800" b="1" u="sng" dirty="0" smtClean="0"/>
              <a:t>Reports </a:t>
            </a:r>
            <a:endParaRPr lang="en-IN" sz="2800" b="1" u="sng" dirty="0"/>
          </a:p>
          <a:p>
            <a:pPr algn="ctr"/>
            <a:endParaRPr lang="en-IN" dirty="0"/>
          </a:p>
        </p:txBody>
      </p:sp>
      <p:pic>
        <p:nvPicPr>
          <p:cNvPr id="8" name="Picture 7">
            <a:extLst>
              <a:ext uri="{FF2B5EF4-FFF2-40B4-BE49-F238E27FC236}">
                <a16:creationId xmlns:a16="http://schemas.microsoft.com/office/drawing/2014/main" xmlns="" id="{33EAAE2D-D45B-4CA6-85B2-483B1BD33416}"/>
              </a:ext>
            </a:extLst>
          </p:cNvPr>
          <p:cNvPicPr>
            <a:picLocks noChangeAspect="1"/>
          </p:cNvPicPr>
          <p:nvPr/>
        </p:nvPicPr>
        <p:blipFill>
          <a:blip r:embed="rId3"/>
          <a:stretch>
            <a:fillRect/>
          </a:stretch>
        </p:blipFill>
        <p:spPr>
          <a:xfrm>
            <a:off x="660283" y="172720"/>
            <a:ext cx="11018334" cy="1121411"/>
          </a:xfrm>
          <a:prstGeom prst="rect">
            <a:avLst/>
          </a:prstGeom>
        </p:spPr>
      </p:pic>
    </p:spTree>
    <p:extLst>
      <p:ext uri="{BB962C8B-B14F-4D97-AF65-F5344CB8AC3E}">
        <p14:creationId xmlns:p14="http://schemas.microsoft.com/office/powerpoint/2010/main" val="6542667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815FC47A-4A8A-422A-B835-D23218C85042}"/>
              </a:ext>
            </a:extLst>
          </p:cNvPr>
          <p:cNvSpPr>
            <a:spLocks noGrp="1"/>
          </p:cNvSpPr>
          <p:nvPr>
            <p:ph idx="1"/>
          </p:nvPr>
        </p:nvSpPr>
        <p:spPr>
          <a:xfrm>
            <a:off x="-350636" y="94827"/>
            <a:ext cx="11927839" cy="1327150"/>
          </a:xfrm>
        </p:spPr>
        <p:txBody>
          <a:bodyPr/>
          <a:lstStyle/>
          <a:p>
            <a:pPr marL="36900" indent="0" algn="ctr">
              <a:buNone/>
            </a:pPr>
            <a:r>
              <a:rPr lang="en-IN" sz="3200" b="1" u="sng" dirty="0" smtClean="0">
                <a:ln>
                  <a:solidFill>
                    <a:schemeClr val="tx1">
                      <a:lumMod val="75000"/>
                    </a:schemeClr>
                  </a:solidFill>
                </a:ln>
                <a:solidFill>
                  <a:schemeClr val="tx1"/>
                </a:solidFill>
                <a:effectLst/>
              </a:rPr>
              <a:t>Selenium Automation Test </a:t>
            </a:r>
            <a:r>
              <a:rPr lang="en-IN" sz="3200" b="1" u="sng" dirty="0">
                <a:ln>
                  <a:solidFill>
                    <a:schemeClr val="tx1">
                      <a:lumMod val="75000"/>
                    </a:schemeClr>
                  </a:solidFill>
                </a:ln>
                <a:solidFill>
                  <a:schemeClr val="tx1"/>
                </a:solidFill>
                <a:effectLst/>
              </a:rPr>
              <a:t>Case 3</a:t>
            </a:r>
          </a:p>
          <a:p>
            <a:pPr marL="36900" indent="0">
              <a:buNone/>
            </a:pPr>
            <a:endParaRPr lang="en-IN" dirty="0"/>
          </a:p>
        </p:txBody>
      </p:sp>
      <p:pic>
        <p:nvPicPr>
          <p:cNvPr id="4" name="Picture 3">
            <a:extLst>
              <a:ext uri="{FF2B5EF4-FFF2-40B4-BE49-F238E27FC236}">
                <a16:creationId xmlns:a16="http://schemas.microsoft.com/office/drawing/2014/main" xmlns="" id="{088922E5-235B-4A15-9E20-A5F324610DAD}"/>
              </a:ext>
            </a:extLst>
          </p:cNvPr>
          <p:cNvPicPr>
            <a:picLocks noChangeAspect="1"/>
          </p:cNvPicPr>
          <p:nvPr/>
        </p:nvPicPr>
        <p:blipFill>
          <a:blip r:embed="rId2"/>
          <a:stretch>
            <a:fillRect/>
          </a:stretch>
        </p:blipFill>
        <p:spPr>
          <a:xfrm>
            <a:off x="72389" y="936943"/>
            <a:ext cx="4733291" cy="2039938"/>
          </a:xfrm>
          <a:prstGeom prst="rect">
            <a:avLst/>
          </a:prstGeom>
        </p:spPr>
      </p:pic>
      <p:pic>
        <p:nvPicPr>
          <p:cNvPr id="6" name="Picture 5">
            <a:extLst>
              <a:ext uri="{FF2B5EF4-FFF2-40B4-BE49-F238E27FC236}">
                <a16:creationId xmlns:a16="http://schemas.microsoft.com/office/drawing/2014/main" xmlns="" id="{AC89FE58-4C43-459C-9F92-00355ED292AE}"/>
              </a:ext>
            </a:extLst>
          </p:cNvPr>
          <p:cNvPicPr>
            <a:picLocks noChangeAspect="1"/>
          </p:cNvPicPr>
          <p:nvPr/>
        </p:nvPicPr>
        <p:blipFill>
          <a:blip r:embed="rId3"/>
          <a:stretch>
            <a:fillRect/>
          </a:stretch>
        </p:blipFill>
        <p:spPr>
          <a:xfrm>
            <a:off x="72389" y="3460748"/>
            <a:ext cx="4906572" cy="3088640"/>
          </a:xfrm>
          <a:prstGeom prst="rect">
            <a:avLst/>
          </a:prstGeom>
        </p:spPr>
      </p:pic>
      <p:pic>
        <p:nvPicPr>
          <p:cNvPr id="8" name="Picture 7">
            <a:extLst>
              <a:ext uri="{FF2B5EF4-FFF2-40B4-BE49-F238E27FC236}">
                <a16:creationId xmlns:a16="http://schemas.microsoft.com/office/drawing/2014/main" xmlns="" id="{D1B039AF-A90F-42A7-B61A-9A5A573B29E0}"/>
              </a:ext>
            </a:extLst>
          </p:cNvPr>
          <p:cNvPicPr>
            <a:picLocks noChangeAspect="1"/>
          </p:cNvPicPr>
          <p:nvPr/>
        </p:nvPicPr>
        <p:blipFill>
          <a:blip r:embed="rId4"/>
          <a:stretch>
            <a:fillRect/>
          </a:stretch>
        </p:blipFill>
        <p:spPr>
          <a:xfrm>
            <a:off x="5232400" y="829310"/>
            <a:ext cx="6797040" cy="2599690"/>
          </a:xfrm>
          <a:prstGeom prst="rect">
            <a:avLst/>
          </a:prstGeom>
        </p:spPr>
      </p:pic>
      <p:pic>
        <p:nvPicPr>
          <p:cNvPr id="10" name="Picture 9">
            <a:extLst>
              <a:ext uri="{FF2B5EF4-FFF2-40B4-BE49-F238E27FC236}">
                <a16:creationId xmlns:a16="http://schemas.microsoft.com/office/drawing/2014/main" xmlns="" id="{6C9969AF-D7C5-4330-9035-930093979F9F}"/>
              </a:ext>
            </a:extLst>
          </p:cNvPr>
          <p:cNvPicPr>
            <a:picLocks noChangeAspect="1"/>
          </p:cNvPicPr>
          <p:nvPr/>
        </p:nvPicPr>
        <p:blipFill>
          <a:blip r:embed="rId5"/>
          <a:stretch>
            <a:fillRect/>
          </a:stretch>
        </p:blipFill>
        <p:spPr>
          <a:xfrm>
            <a:off x="4499335" y="2593339"/>
            <a:ext cx="4982668" cy="2155190"/>
          </a:xfrm>
          <a:prstGeom prst="rect">
            <a:avLst/>
          </a:prstGeom>
        </p:spPr>
      </p:pic>
      <p:pic>
        <p:nvPicPr>
          <p:cNvPr id="12" name="Picture 11">
            <a:extLst>
              <a:ext uri="{FF2B5EF4-FFF2-40B4-BE49-F238E27FC236}">
                <a16:creationId xmlns:a16="http://schemas.microsoft.com/office/drawing/2014/main" xmlns="" id="{EBD9F1F9-B221-4B28-9F59-B5D4E36C6216}"/>
              </a:ext>
            </a:extLst>
          </p:cNvPr>
          <p:cNvPicPr>
            <a:picLocks noChangeAspect="1"/>
          </p:cNvPicPr>
          <p:nvPr/>
        </p:nvPicPr>
        <p:blipFill>
          <a:blip r:embed="rId6"/>
          <a:stretch>
            <a:fillRect/>
          </a:stretch>
        </p:blipFill>
        <p:spPr>
          <a:xfrm>
            <a:off x="5791084" y="3934459"/>
            <a:ext cx="6299315" cy="2811781"/>
          </a:xfrm>
          <a:prstGeom prst="rect">
            <a:avLst/>
          </a:prstGeom>
        </p:spPr>
      </p:pic>
    </p:spTree>
    <p:extLst>
      <p:ext uri="{BB962C8B-B14F-4D97-AF65-F5344CB8AC3E}">
        <p14:creationId xmlns:p14="http://schemas.microsoft.com/office/powerpoint/2010/main" val="28530974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xmlns="" id="{F4F4085E-7BAA-4F6E-B39B-989EBAD4E9E2}"/>
              </a:ext>
            </a:extLst>
          </p:cNvPr>
          <p:cNvSpPr txBox="1"/>
          <p:nvPr/>
        </p:nvSpPr>
        <p:spPr>
          <a:xfrm>
            <a:off x="0" y="1294131"/>
            <a:ext cx="11795760" cy="800219"/>
          </a:xfrm>
          <a:prstGeom prst="rect">
            <a:avLst/>
          </a:prstGeom>
          <a:noFill/>
        </p:spPr>
        <p:txBody>
          <a:bodyPr wrap="square" rtlCol="0">
            <a:spAutoFit/>
          </a:bodyPr>
          <a:lstStyle/>
          <a:p>
            <a:pPr algn="ctr"/>
            <a:r>
              <a:rPr lang="en-IN" sz="2800" b="1" u="sng" dirty="0"/>
              <a:t>Generated Reports</a:t>
            </a:r>
          </a:p>
          <a:p>
            <a:pPr algn="ctr"/>
            <a:endParaRPr lang="en-IN" dirty="0"/>
          </a:p>
        </p:txBody>
      </p:sp>
      <p:pic>
        <p:nvPicPr>
          <p:cNvPr id="8" name="Picture 7">
            <a:extLst>
              <a:ext uri="{FF2B5EF4-FFF2-40B4-BE49-F238E27FC236}">
                <a16:creationId xmlns:a16="http://schemas.microsoft.com/office/drawing/2014/main" xmlns="" id="{33EAAE2D-D45B-4CA6-85B2-483B1BD33416}"/>
              </a:ext>
            </a:extLst>
          </p:cNvPr>
          <p:cNvPicPr>
            <a:picLocks noChangeAspect="1"/>
          </p:cNvPicPr>
          <p:nvPr/>
        </p:nvPicPr>
        <p:blipFill>
          <a:blip r:embed="rId2"/>
          <a:stretch>
            <a:fillRect/>
          </a:stretch>
        </p:blipFill>
        <p:spPr>
          <a:xfrm>
            <a:off x="660283" y="172720"/>
            <a:ext cx="11018334" cy="1121411"/>
          </a:xfrm>
          <a:prstGeom prst="rect">
            <a:avLst/>
          </a:prstGeom>
        </p:spPr>
      </p:pic>
      <p:pic>
        <p:nvPicPr>
          <p:cNvPr id="5" name="Content Placeholder 4">
            <a:extLst>
              <a:ext uri="{FF2B5EF4-FFF2-40B4-BE49-F238E27FC236}">
                <a16:creationId xmlns:a16="http://schemas.microsoft.com/office/drawing/2014/main" xmlns="" id="{1107C20A-3195-4769-94F6-BD94ED5F3FF4}"/>
              </a:ext>
            </a:extLst>
          </p:cNvPr>
          <p:cNvPicPr>
            <a:picLocks noGrp="1" noChangeAspect="1"/>
          </p:cNvPicPr>
          <p:nvPr>
            <p:ph idx="1"/>
          </p:nvPr>
        </p:nvPicPr>
        <p:blipFill>
          <a:blip r:embed="rId3"/>
          <a:stretch>
            <a:fillRect/>
          </a:stretch>
        </p:blipFill>
        <p:spPr>
          <a:xfrm>
            <a:off x="284480" y="1869440"/>
            <a:ext cx="11602720" cy="4988560"/>
          </a:xfrm>
        </p:spPr>
      </p:pic>
    </p:spTree>
    <p:extLst>
      <p:ext uri="{BB962C8B-B14F-4D97-AF65-F5344CB8AC3E}">
        <p14:creationId xmlns:p14="http://schemas.microsoft.com/office/powerpoint/2010/main" val="39506157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xmlns="" id="{CA7A3B76-EFFB-48FC-8AB0-A15E0C1782E3}"/>
              </a:ext>
            </a:extLst>
          </p:cNvPr>
          <p:cNvSpPr txBox="1">
            <a:spLocks/>
          </p:cNvSpPr>
          <p:nvPr/>
        </p:nvSpPr>
        <p:spPr>
          <a:xfrm>
            <a:off x="728018" y="71120"/>
            <a:ext cx="11927839" cy="1327150"/>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36900" indent="0" algn="ctr">
              <a:buFont typeface="Wingdings 2" charset="2"/>
              <a:buNone/>
            </a:pPr>
            <a:r>
              <a:rPr lang="en-IN" sz="3200" b="1" u="sng" dirty="0" smtClean="0">
                <a:ln>
                  <a:solidFill>
                    <a:schemeClr val="tx1">
                      <a:lumMod val="75000"/>
                    </a:schemeClr>
                  </a:solidFill>
                </a:ln>
                <a:solidFill>
                  <a:schemeClr val="tx1"/>
                </a:solidFill>
                <a:effectLst/>
              </a:rPr>
              <a:t>Selenium </a:t>
            </a:r>
            <a:r>
              <a:rPr lang="en-IN" sz="3200" b="1" u="sng" dirty="0" err="1" smtClean="0">
                <a:ln>
                  <a:solidFill>
                    <a:schemeClr val="tx1">
                      <a:lumMod val="75000"/>
                    </a:schemeClr>
                  </a:solidFill>
                </a:ln>
                <a:solidFill>
                  <a:schemeClr val="tx1"/>
                </a:solidFill>
                <a:effectLst/>
              </a:rPr>
              <a:t>AutomationTest</a:t>
            </a:r>
            <a:r>
              <a:rPr lang="en-IN" sz="3200" b="1" u="sng" dirty="0" smtClean="0">
                <a:ln>
                  <a:solidFill>
                    <a:schemeClr val="tx1">
                      <a:lumMod val="75000"/>
                    </a:schemeClr>
                  </a:solidFill>
                </a:ln>
                <a:solidFill>
                  <a:schemeClr val="tx1"/>
                </a:solidFill>
                <a:effectLst/>
              </a:rPr>
              <a:t> </a:t>
            </a:r>
            <a:r>
              <a:rPr lang="en-IN" sz="3200" b="1" u="sng" dirty="0">
                <a:ln>
                  <a:solidFill>
                    <a:schemeClr val="tx1">
                      <a:lumMod val="75000"/>
                    </a:schemeClr>
                  </a:solidFill>
                </a:ln>
                <a:solidFill>
                  <a:schemeClr val="tx1"/>
                </a:solidFill>
                <a:effectLst/>
              </a:rPr>
              <a:t>Case 4</a:t>
            </a:r>
          </a:p>
          <a:p>
            <a:pPr marL="36900" indent="0">
              <a:buFont typeface="Wingdings 2" charset="2"/>
              <a:buNone/>
            </a:pPr>
            <a:endParaRPr lang="en-IN" dirty="0"/>
          </a:p>
        </p:txBody>
      </p:sp>
      <p:pic>
        <p:nvPicPr>
          <p:cNvPr id="5" name="Picture 4">
            <a:extLst>
              <a:ext uri="{FF2B5EF4-FFF2-40B4-BE49-F238E27FC236}">
                <a16:creationId xmlns:a16="http://schemas.microsoft.com/office/drawing/2014/main" xmlns="" id="{A6198F3C-F14D-4585-8289-C2A56EDF2D75}"/>
              </a:ext>
            </a:extLst>
          </p:cNvPr>
          <p:cNvPicPr>
            <a:picLocks noChangeAspect="1"/>
          </p:cNvPicPr>
          <p:nvPr/>
        </p:nvPicPr>
        <p:blipFill>
          <a:blip r:embed="rId2"/>
          <a:stretch>
            <a:fillRect/>
          </a:stretch>
        </p:blipFill>
        <p:spPr>
          <a:xfrm>
            <a:off x="0" y="111760"/>
            <a:ext cx="3737611" cy="1735137"/>
          </a:xfrm>
          <a:prstGeom prst="rect">
            <a:avLst/>
          </a:prstGeom>
        </p:spPr>
      </p:pic>
      <p:pic>
        <p:nvPicPr>
          <p:cNvPr id="9" name="Picture 8">
            <a:extLst>
              <a:ext uri="{FF2B5EF4-FFF2-40B4-BE49-F238E27FC236}">
                <a16:creationId xmlns:a16="http://schemas.microsoft.com/office/drawing/2014/main" xmlns="" id="{49F846E2-E636-4E2A-8644-13E868036407}"/>
              </a:ext>
            </a:extLst>
          </p:cNvPr>
          <p:cNvPicPr>
            <a:picLocks noChangeAspect="1"/>
          </p:cNvPicPr>
          <p:nvPr/>
        </p:nvPicPr>
        <p:blipFill>
          <a:blip r:embed="rId3"/>
          <a:stretch>
            <a:fillRect/>
          </a:stretch>
        </p:blipFill>
        <p:spPr>
          <a:xfrm>
            <a:off x="85025" y="2286000"/>
            <a:ext cx="6010975" cy="4511040"/>
          </a:xfrm>
          <a:prstGeom prst="rect">
            <a:avLst/>
          </a:prstGeom>
        </p:spPr>
      </p:pic>
      <p:pic>
        <p:nvPicPr>
          <p:cNvPr id="11" name="Picture 10">
            <a:extLst>
              <a:ext uri="{FF2B5EF4-FFF2-40B4-BE49-F238E27FC236}">
                <a16:creationId xmlns:a16="http://schemas.microsoft.com/office/drawing/2014/main" xmlns="" id="{ECC1EBBF-B0E5-41B8-926F-669AF19C334B}"/>
              </a:ext>
            </a:extLst>
          </p:cNvPr>
          <p:cNvPicPr>
            <a:picLocks noChangeAspect="1"/>
          </p:cNvPicPr>
          <p:nvPr/>
        </p:nvPicPr>
        <p:blipFill>
          <a:blip r:embed="rId4"/>
          <a:stretch>
            <a:fillRect/>
          </a:stretch>
        </p:blipFill>
        <p:spPr>
          <a:xfrm>
            <a:off x="6573518" y="2286000"/>
            <a:ext cx="5618481" cy="4511040"/>
          </a:xfrm>
          <a:prstGeom prst="rect">
            <a:avLst/>
          </a:prstGeom>
        </p:spPr>
      </p:pic>
      <p:pic>
        <p:nvPicPr>
          <p:cNvPr id="13" name="Picture 12">
            <a:extLst>
              <a:ext uri="{FF2B5EF4-FFF2-40B4-BE49-F238E27FC236}">
                <a16:creationId xmlns:a16="http://schemas.microsoft.com/office/drawing/2014/main" xmlns="" id="{4CE74FE5-9330-4C44-9233-B89A1E3FEF30}"/>
              </a:ext>
            </a:extLst>
          </p:cNvPr>
          <p:cNvPicPr>
            <a:picLocks noChangeAspect="1"/>
          </p:cNvPicPr>
          <p:nvPr/>
        </p:nvPicPr>
        <p:blipFill>
          <a:blip r:embed="rId5"/>
          <a:stretch>
            <a:fillRect/>
          </a:stretch>
        </p:blipFill>
        <p:spPr>
          <a:xfrm>
            <a:off x="2905761" y="775335"/>
            <a:ext cx="6217920" cy="1933575"/>
          </a:xfrm>
          <a:prstGeom prst="rect">
            <a:avLst/>
          </a:prstGeom>
        </p:spPr>
      </p:pic>
    </p:spTree>
    <p:extLst>
      <p:ext uri="{BB962C8B-B14F-4D97-AF65-F5344CB8AC3E}">
        <p14:creationId xmlns:p14="http://schemas.microsoft.com/office/powerpoint/2010/main" val="11677037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xmlns="" id="{F4F4085E-7BAA-4F6E-B39B-989EBAD4E9E2}"/>
              </a:ext>
            </a:extLst>
          </p:cNvPr>
          <p:cNvSpPr txBox="1"/>
          <p:nvPr/>
        </p:nvSpPr>
        <p:spPr>
          <a:xfrm>
            <a:off x="0" y="1294131"/>
            <a:ext cx="11795760" cy="800219"/>
          </a:xfrm>
          <a:prstGeom prst="rect">
            <a:avLst/>
          </a:prstGeom>
          <a:noFill/>
        </p:spPr>
        <p:txBody>
          <a:bodyPr wrap="square" rtlCol="0">
            <a:spAutoFit/>
          </a:bodyPr>
          <a:lstStyle/>
          <a:p>
            <a:pPr algn="ctr"/>
            <a:r>
              <a:rPr lang="en-IN" sz="2800" b="1" u="sng" dirty="0"/>
              <a:t>Generated Reports</a:t>
            </a:r>
          </a:p>
          <a:p>
            <a:pPr algn="ctr"/>
            <a:endParaRPr lang="en-IN" dirty="0"/>
          </a:p>
        </p:txBody>
      </p:sp>
      <p:pic>
        <p:nvPicPr>
          <p:cNvPr id="8" name="Picture 7">
            <a:extLst>
              <a:ext uri="{FF2B5EF4-FFF2-40B4-BE49-F238E27FC236}">
                <a16:creationId xmlns:a16="http://schemas.microsoft.com/office/drawing/2014/main" xmlns="" id="{33EAAE2D-D45B-4CA6-85B2-483B1BD33416}"/>
              </a:ext>
            </a:extLst>
          </p:cNvPr>
          <p:cNvPicPr>
            <a:picLocks noChangeAspect="1"/>
          </p:cNvPicPr>
          <p:nvPr/>
        </p:nvPicPr>
        <p:blipFill>
          <a:blip r:embed="rId2"/>
          <a:stretch>
            <a:fillRect/>
          </a:stretch>
        </p:blipFill>
        <p:spPr>
          <a:xfrm>
            <a:off x="660283" y="172720"/>
            <a:ext cx="11018334" cy="1121411"/>
          </a:xfrm>
          <a:prstGeom prst="rect">
            <a:avLst/>
          </a:prstGeom>
        </p:spPr>
      </p:pic>
      <p:pic>
        <p:nvPicPr>
          <p:cNvPr id="3" name="Picture 2">
            <a:extLst>
              <a:ext uri="{FF2B5EF4-FFF2-40B4-BE49-F238E27FC236}">
                <a16:creationId xmlns:a16="http://schemas.microsoft.com/office/drawing/2014/main" xmlns="" id="{3BCEA1F7-D051-4370-A8D4-672E00F5AA1F}"/>
              </a:ext>
            </a:extLst>
          </p:cNvPr>
          <p:cNvPicPr>
            <a:picLocks noChangeAspect="1"/>
          </p:cNvPicPr>
          <p:nvPr/>
        </p:nvPicPr>
        <p:blipFill>
          <a:blip r:embed="rId3"/>
          <a:stretch>
            <a:fillRect/>
          </a:stretch>
        </p:blipFill>
        <p:spPr>
          <a:xfrm>
            <a:off x="254029" y="1828800"/>
            <a:ext cx="11683941" cy="5029200"/>
          </a:xfrm>
          <a:prstGeom prst="rect">
            <a:avLst/>
          </a:prstGeom>
        </p:spPr>
      </p:pic>
    </p:spTree>
    <p:extLst>
      <p:ext uri="{BB962C8B-B14F-4D97-AF65-F5344CB8AC3E}">
        <p14:creationId xmlns:p14="http://schemas.microsoft.com/office/powerpoint/2010/main" val="19132283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xmlns="" id="{05F8AFF2-6F0F-4E8F-BC03-CE38CF18CF21}"/>
              </a:ext>
            </a:extLst>
          </p:cNvPr>
          <p:cNvSpPr txBox="1">
            <a:spLocks/>
          </p:cNvSpPr>
          <p:nvPr/>
        </p:nvSpPr>
        <p:spPr>
          <a:xfrm>
            <a:off x="-2832522" y="94614"/>
            <a:ext cx="11927839" cy="1327150"/>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36900" indent="0" algn="ctr">
              <a:buFont typeface="Wingdings 2" charset="2"/>
              <a:buNone/>
            </a:pPr>
            <a:r>
              <a:rPr lang="en-IN" sz="3200" b="1" u="sng" dirty="0" smtClean="0">
                <a:ln>
                  <a:solidFill>
                    <a:schemeClr val="tx1">
                      <a:lumMod val="75000"/>
                    </a:schemeClr>
                  </a:solidFill>
                </a:ln>
                <a:solidFill>
                  <a:schemeClr val="tx1"/>
                </a:solidFill>
                <a:effectLst/>
              </a:rPr>
              <a:t>Selenium Automation Test </a:t>
            </a:r>
            <a:r>
              <a:rPr lang="en-IN" sz="3200" b="1" u="sng" dirty="0">
                <a:ln>
                  <a:solidFill>
                    <a:schemeClr val="tx1">
                      <a:lumMod val="75000"/>
                    </a:schemeClr>
                  </a:solidFill>
                </a:ln>
                <a:solidFill>
                  <a:schemeClr val="tx1"/>
                </a:solidFill>
                <a:effectLst/>
              </a:rPr>
              <a:t>Case 5</a:t>
            </a:r>
          </a:p>
          <a:p>
            <a:pPr marL="36900" indent="0">
              <a:buFont typeface="Wingdings 2" charset="2"/>
              <a:buNone/>
            </a:pPr>
            <a:endParaRPr lang="en-IN" dirty="0"/>
          </a:p>
        </p:txBody>
      </p:sp>
      <p:pic>
        <p:nvPicPr>
          <p:cNvPr id="5" name="Picture 4">
            <a:extLst>
              <a:ext uri="{FF2B5EF4-FFF2-40B4-BE49-F238E27FC236}">
                <a16:creationId xmlns:a16="http://schemas.microsoft.com/office/drawing/2014/main" xmlns="" id="{2815FBDC-B056-4823-AA57-8CEBC08F53FB}"/>
              </a:ext>
            </a:extLst>
          </p:cNvPr>
          <p:cNvPicPr>
            <a:picLocks noChangeAspect="1"/>
          </p:cNvPicPr>
          <p:nvPr/>
        </p:nvPicPr>
        <p:blipFill>
          <a:blip r:embed="rId2"/>
          <a:stretch>
            <a:fillRect/>
          </a:stretch>
        </p:blipFill>
        <p:spPr>
          <a:xfrm>
            <a:off x="135466" y="758189"/>
            <a:ext cx="3737611" cy="1735137"/>
          </a:xfrm>
          <a:prstGeom prst="rect">
            <a:avLst/>
          </a:prstGeom>
        </p:spPr>
      </p:pic>
      <p:pic>
        <p:nvPicPr>
          <p:cNvPr id="9" name="Picture 8">
            <a:extLst>
              <a:ext uri="{FF2B5EF4-FFF2-40B4-BE49-F238E27FC236}">
                <a16:creationId xmlns:a16="http://schemas.microsoft.com/office/drawing/2014/main" xmlns="" id="{25212A8E-5A98-493E-A057-0F5C2042333E}"/>
              </a:ext>
            </a:extLst>
          </p:cNvPr>
          <p:cNvPicPr>
            <a:picLocks noChangeAspect="1"/>
          </p:cNvPicPr>
          <p:nvPr/>
        </p:nvPicPr>
        <p:blipFill>
          <a:blip r:embed="rId3"/>
          <a:stretch>
            <a:fillRect/>
          </a:stretch>
        </p:blipFill>
        <p:spPr>
          <a:xfrm>
            <a:off x="-21460" y="4426902"/>
            <a:ext cx="5334000" cy="2009775"/>
          </a:xfrm>
          <a:prstGeom prst="rect">
            <a:avLst/>
          </a:prstGeom>
        </p:spPr>
      </p:pic>
      <p:pic>
        <p:nvPicPr>
          <p:cNvPr id="11" name="Picture 10">
            <a:extLst>
              <a:ext uri="{FF2B5EF4-FFF2-40B4-BE49-F238E27FC236}">
                <a16:creationId xmlns:a16="http://schemas.microsoft.com/office/drawing/2014/main" xmlns="" id="{89BD415F-D1BB-4E54-85ED-7E5BE799A242}"/>
              </a:ext>
            </a:extLst>
          </p:cNvPr>
          <p:cNvPicPr>
            <a:picLocks noChangeAspect="1"/>
          </p:cNvPicPr>
          <p:nvPr/>
        </p:nvPicPr>
        <p:blipFill rotWithShape="1">
          <a:blip r:embed="rId4"/>
          <a:srcRect t="14399"/>
          <a:stretch/>
        </p:blipFill>
        <p:spPr>
          <a:xfrm>
            <a:off x="6591300" y="155891"/>
            <a:ext cx="5600700" cy="3978909"/>
          </a:xfrm>
          <a:prstGeom prst="rect">
            <a:avLst/>
          </a:prstGeom>
        </p:spPr>
      </p:pic>
      <p:pic>
        <p:nvPicPr>
          <p:cNvPr id="13" name="Picture 12">
            <a:extLst>
              <a:ext uri="{FF2B5EF4-FFF2-40B4-BE49-F238E27FC236}">
                <a16:creationId xmlns:a16="http://schemas.microsoft.com/office/drawing/2014/main" xmlns="" id="{36B2EC53-278E-4696-9188-A7DD354804B4}"/>
              </a:ext>
            </a:extLst>
          </p:cNvPr>
          <p:cNvPicPr>
            <a:picLocks noChangeAspect="1"/>
          </p:cNvPicPr>
          <p:nvPr/>
        </p:nvPicPr>
        <p:blipFill>
          <a:blip r:embed="rId5"/>
          <a:stretch>
            <a:fillRect/>
          </a:stretch>
        </p:blipFill>
        <p:spPr>
          <a:xfrm>
            <a:off x="4808362" y="3628706"/>
            <a:ext cx="7383638" cy="3177540"/>
          </a:xfrm>
          <a:prstGeom prst="rect">
            <a:avLst/>
          </a:prstGeom>
        </p:spPr>
      </p:pic>
      <p:pic>
        <p:nvPicPr>
          <p:cNvPr id="8" name="Picture 7">
            <a:extLst>
              <a:ext uri="{FF2B5EF4-FFF2-40B4-BE49-F238E27FC236}">
                <a16:creationId xmlns:a16="http://schemas.microsoft.com/office/drawing/2014/main" xmlns="" id="{1D543D03-ED24-4CA0-ACE2-9653265D44B4}"/>
              </a:ext>
            </a:extLst>
          </p:cNvPr>
          <p:cNvPicPr>
            <a:picLocks noChangeAspect="1"/>
          </p:cNvPicPr>
          <p:nvPr/>
        </p:nvPicPr>
        <p:blipFill rotWithShape="1">
          <a:blip r:embed="rId6"/>
          <a:srcRect l="15135" t="-3588" r="-9618" b="3588"/>
          <a:stretch/>
        </p:blipFill>
        <p:spPr>
          <a:xfrm>
            <a:off x="-21460" y="2493326"/>
            <a:ext cx="5874903" cy="1933575"/>
          </a:xfrm>
          <a:prstGeom prst="rect">
            <a:avLst/>
          </a:prstGeom>
        </p:spPr>
      </p:pic>
    </p:spTree>
    <p:extLst>
      <p:ext uri="{BB962C8B-B14F-4D97-AF65-F5344CB8AC3E}">
        <p14:creationId xmlns:p14="http://schemas.microsoft.com/office/powerpoint/2010/main" val="12254861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55" name="Rectangle 54">
            <a:extLst>
              <a:ext uri="{FF2B5EF4-FFF2-40B4-BE49-F238E27FC236}">
                <a16:creationId xmlns:a16="http://schemas.microsoft.com/office/drawing/2014/main" xmlns="" id="{0EF2A0DA-AE81-4A45-972E-646AC2870C2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oudy Old Style"/>
              <a:ea typeface="+mn-ea"/>
              <a:cs typeface="+mn-cs"/>
            </a:endParaRPr>
          </a:p>
        </p:txBody>
      </p:sp>
      <p:pic>
        <p:nvPicPr>
          <p:cNvPr id="3" name="Picture 2">
            <a:extLst>
              <a:ext uri="{FF2B5EF4-FFF2-40B4-BE49-F238E27FC236}">
                <a16:creationId xmlns:a16="http://schemas.microsoft.com/office/drawing/2014/main" xmlns="" id="{72B2D6DE-C9B5-4678-91EF-77E85F2350DA}"/>
              </a:ext>
              <a:ext uri="{C183D7F6-B498-43B3-948B-1728B52AA6E4}">
                <adec:decorative xmlns:adec="http://schemas.microsoft.com/office/drawing/2017/decorative" xmlns="" val="1"/>
              </a:ext>
            </a:extLst>
          </p:cNvPr>
          <p:cNvPicPr>
            <a:picLocks noChangeAspect="1"/>
          </p:cNvPicPr>
          <p:nvPr/>
        </p:nvPicPr>
        <p:blipFill rotWithShape="1">
          <a:blip r:embed="rId5">
            <a:extLst>
              <a:ext uri="{28A0092B-C50C-407E-A947-70E740481C1C}">
                <a14:useLocalDpi xmlns:a14="http://schemas.microsoft.com/office/drawing/2010/main" val="0"/>
              </a:ext>
            </a:extLst>
          </a:blip>
          <a:srcRect b="-1"/>
          <a:stretch/>
        </p:blipFill>
        <p:spPr>
          <a:xfrm>
            <a:off x="0" y="-1"/>
            <a:ext cx="6096000" cy="6857990"/>
          </a:xfrm>
          <a:prstGeom prst="rect">
            <a:avLst/>
          </a:prstGeom>
        </p:spPr>
      </p:pic>
      <p:pic>
        <p:nvPicPr>
          <p:cNvPr id="57" name="Picture 56">
            <a:extLst>
              <a:ext uri="{FF2B5EF4-FFF2-40B4-BE49-F238E27FC236}">
                <a16:creationId xmlns:a16="http://schemas.microsoft.com/office/drawing/2014/main" xmlns="" id="{B536FA4E-0152-4E27-91DA-0FC22D1846BB}"/>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xmlns="" val="1"/>
              </p:ext>
            </p:extLst>
          </p:nvPr>
        </p:nvPicPr>
        <p:blipFill rotWithShape="1">
          <a:blip r:embed="rId6">
            <a:extLst>
              <a:ext uri="{28A0092B-C50C-407E-A947-70E740481C1C}">
                <a14:useLocalDpi xmlns:a14="http://schemas.microsoft.com/office/drawing/2010/main" val="0"/>
              </a:ext>
            </a:extLst>
          </a:blip>
          <a:srcRect/>
          <a:stretch/>
        </p:blipFill>
        <p:spPr>
          <a:xfrm>
            <a:off x="6257026" y="1"/>
            <a:ext cx="5934973" cy="6858000"/>
          </a:xfrm>
          <a:prstGeom prst="rect">
            <a:avLst/>
          </a:prstGeom>
        </p:spPr>
      </p:pic>
      <p:sp>
        <p:nvSpPr>
          <p:cNvPr id="2" name="Title 1">
            <a:extLst>
              <a:ext uri="{FF2B5EF4-FFF2-40B4-BE49-F238E27FC236}">
                <a16:creationId xmlns:a16="http://schemas.microsoft.com/office/drawing/2014/main" xmlns="" id="{89559F60-4CE1-4E2F-86EA-1B60679F1F4A}"/>
              </a:ext>
            </a:extLst>
          </p:cNvPr>
          <p:cNvSpPr>
            <a:spLocks noGrp="1"/>
          </p:cNvSpPr>
          <p:nvPr>
            <p:ph type="title"/>
          </p:nvPr>
        </p:nvSpPr>
        <p:spPr>
          <a:xfrm>
            <a:off x="6900493" y="609600"/>
            <a:ext cx="4538124" cy="970450"/>
          </a:xfrm>
        </p:spPr>
        <p:txBody>
          <a:bodyPr anchor="b">
            <a:normAutofit/>
          </a:bodyPr>
          <a:lstStyle/>
          <a:p>
            <a:pPr algn="l"/>
            <a:r>
              <a:rPr lang="en-US" sz="4000" dirty="0"/>
              <a:t>	</a:t>
            </a:r>
          </a:p>
        </p:txBody>
      </p:sp>
      <p:sp>
        <p:nvSpPr>
          <p:cNvPr id="24" name="Content Placeholder 2">
            <a:extLst>
              <a:ext uri="{FF2B5EF4-FFF2-40B4-BE49-F238E27FC236}">
                <a16:creationId xmlns:a16="http://schemas.microsoft.com/office/drawing/2014/main" xmlns="" id="{F260476B-CCA6-412B-A9C5-399C34AE6F05}"/>
              </a:ext>
            </a:extLst>
          </p:cNvPr>
          <p:cNvSpPr>
            <a:spLocks noGrp="1"/>
          </p:cNvSpPr>
          <p:nvPr>
            <p:ph idx="1"/>
          </p:nvPr>
        </p:nvSpPr>
        <p:spPr>
          <a:xfrm>
            <a:off x="6324600" y="1732449"/>
            <a:ext cx="5867399" cy="4058751"/>
          </a:xfrm>
        </p:spPr>
        <p:txBody>
          <a:bodyPr anchor="t">
            <a:normAutofit lnSpcReduction="10000"/>
          </a:bodyPr>
          <a:lstStyle/>
          <a:p>
            <a:pPr marL="36900" indent="0">
              <a:buNone/>
            </a:pPr>
            <a:r>
              <a:rPr lang="en-IN" sz="2400" b="1" dirty="0">
                <a:effectLst/>
                <a:latin typeface="Neue Machina" panose="00000500000000000000" pitchFamily="50" charset="0"/>
                <a:ea typeface="Calibri" panose="020F0502020204030204" pitchFamily="34" charset="0"/>
              </a:rPr>
              <a:t>PERSONAL BACKGROUND</a:t>
            </a:r>
            <a:endParaRPr lang="en-GB" sz="2400" b="1" dirty="0">
              <a:latin typeface="Neue Machina" panose="00000500000000000000" pitchFamily="50" charset="0"/>
            </a:endParaRPr>
          </a:p>
          <a:p>
            <a:pPr marL="36900" lvl="0" indent="0">
              <a:buNone/>
            </a:pPr>
            <a:endParaRPr lang="en-US" sz="2400" dirty="0"/>
          </a:p>
          <a:p>
            <a:pPr marL="36900" lvl="0" indent="0">
              <a:buNone/>
            </a:pPr>
            <a:r>
              <a:rPr lang="en-US" sz="2000" dirty="0"/>
              <a:t>NAME                      :   N LAKSHMI DEEPAK</a:t>
            </a:r>
          </a:p>
          <a:p>
            <a:pPr marL="36900" lvl="0" indent="0">
              <a:buNone/>
            </a:pPr>
            <a:r>
              <a:rPr lang="en-US" sz="2000" dirty="0"/>
              <a:t>QUALIFICATION   :  B-TECH</a:t>
            </a:r>
          </a:p>
          <a:p>
            <a:pPr marL="36900" lvl="0" indent="0">
              <a:buNone/>
            </a:pPr>
            <a:r>
              <a:rPr lang="en-US" sz="2000" dirty="0"/>
              <a:t>BRANCH                 :   ECE</a:t>
            </a:r>
          </a:p>
          <a:p>
            <a:pPr marL="36900" indent="0">
              <a:buNone/>
            </a:pPr>
            <a:r>
              <a:rPr lang="en-US" sz="2000" dirty="0"/>
              <a:t>EXPERIENCE          :   FRESHER</a:t>
            </a:r>
          </a:p>
          <a:p>
            <a:pPr marL="36900" indent="0">
              <a:buNone/>
            </a:pPr>
            <a:r>
              <a:rPr lang="en-US" sz="2000" dirty="0" smtClean="0"/>
              <a:t>GIT : https</a:t>
            </a:r>
            <a:r>
              <a:rPr lang="en-US" sz="2000" dirty="0"/>
              <a:t>://github.com/Lakshmideepak1806/MyCapstoneProject</a:t>
            </a:r>
            <a:endParaRPr lang="en-US" sz="2400" dirty="0"/>
          </a:p>
        </p:txBody>
      </p:sp>
    </p:spTree>
    <p:extLst>
      <p:ext uri="{BB962C8B-B14F-4D97-AF65-F5344CB8AC3E}">
        <p14:creationId xmlns:p14="http://schemas.microsoft.com/office/powerpoint/2010/main" val="32202356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xmlns="" id="{F4F4085E-7BAA-4F6E-B39B-989EBAD4E9E2}"/>
              </a:ext>
            </a:extLst>
          </p:cNvPr>
          <p:cNvSpPr txBox="1"/>
          <p:nvPr/>
        </p:nvSpPr>
        <p:spPr>
          <a:xfrm>
            <a:off x="0" y="1294131"/>
            <a:ext cx="11795760" cy="800219"/>
          </a:xfrm>
          <a:prstGeom prst="rect">
            <a:avLst/>
          </a:prstGeom>
          <a:noFill/>
        </p:spPr>
        <p:txBody>
          <a:bodyPr wrap="square" rtlCol="0">
            <a:spAutoFit/>
          </a:bodyPr>
          <a:lstStyle/>
          <a:p>
            <a:pPr algn="ctr"/>
            <a:r>
              <a:rPr lang="en-IN" sz="2800" b="1" u="sng" dirty="0"/>
              <a:t>Generated Reports</a:t>
            </a:r>
          </a:p>
          <a:p>
            <a:pPr algn="ctr"/>
            <a:endParaRPr lang="en-IN" dirty="0"/>
          </a:p>
        </p:txBody>
      </p:sp>
      <p:pic>
        <p:nvPicPr>
          <p:cNvPr id="8" name="Picture 7">
            <a:extLst>
              <a:ext uri="{FF2B5EF4-FFF2-40B4-BE49-F238E27FC236}">
                <a16:creationId xmlns:a16="http://schemas.microsoft.com/office/drawing/2014/main" xmlns="" id="{33EAAE2D-D45B-4CA6-85B2-483B1BD33416}"/>
              </a:ext>
            </a:extLst>
          </p:cNvPr>
          <p:cNvPicPr>
            <a:picLocks noChangeAspect="1"/>
          </p:cNvPicPr>
          <p:nvPr/>
        </p:nvPicPr>
        <p:blipFill>
          <a:blip r:embed="rId2"/>
          <a:stretch>
            <a:fillRect/>
          </a:stretch>
        </p:blipFill>
        <p:spPr>
          <a:xfrm>
            <a:off x="660283" y="172720"/>
            <a:ext cx="11018334" cy="1121411"/>
          </a:xfrm>
          <a:prstGeom prst="rect">
            <a:avLst/>
          </a:prstGeom>
        </p:spPr>
      </p:pic>
      <p:pic>
        <p:nvPicPr>
          <p:cNvPr id="4" name="Picture 3">
            <a:extLst>
              <a:ext uri="{FF2B5EF4-FFF2-40B4-BE49-F238E27FC236}">
                <a16:creationId xmlns:a16="http://schemas.microsoft.com/office/drawing/2014/main" xmlns="" id="{9711FCA3-ABC5-4D4D-B937-1E6DAFE24279}"/>
              </a:ext>
            </a:extLst>
          </p:cNvPr>
          <p:cNvPicPr>
            <a:picLocks noChangeAspect="1"/>
          </p:cNvPicPr>
          <p:nvPr/>
        </p:nvPicPr>
        <p:blipFill rotWithShape="1">
          <a:blip r:embed="rId3"/>
          <a:srcRect l="1373" t="-2141" r="16084"/>
          <a:stretch/>
        </p:blipFill>
        <p:spPr>
          <a:xfrm>
            <a:off x="368091" y="1838008"/>
            <a:ext cx="11602718" cy="4847272"/>
          </a:xfrm>
          <a:prstGeom prst="rect">
            <a:avLst/>
          </a:prstGeom>
        </p:spPr>
      </p:pic>
    </p:spTree>
    <p:extLst>
      <p:ext uri="{BB962C8B-B14F-4D97-AF65-F5344CB8AC3E}">
        <p14:creationId xmlns:p14="http://schemas.microsoft.com/office/powerpoint/2010/main" val="39202736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37066" y="645584"/>
            <a:ext cx="11819467" cy="5933016"/>
          </a:xfrm>
        </p:spPr>
        <p:txBody>
          <a:bodyPr>
            <a:normAutofit/>
          </a:bodyPr>
          <a:lstStyle/>
          <a:p>
            <a:pPr marL="36900" indent="0">
              <a:buNone/>
            </a:pPr>
            <a:r>
              <a:rPr lang="en-IN" sz="2000" b="1" dirty="0" smtClean="0"/>
              <a:t>Jenkins</a:t>
            </a:r>
          </a:p>
          <a:p>
            <a:r>
              <a:rPr lang="en-US" sz="1400" b="1" dirty="0"/>
              <a:t>Jenkins Overview:</a:t>
            </a:r>
          </a:p>
          <a:p>
            <a:pPr marL="36900" indent="0">
              <a:buNone/>
            </a:pPr>
            <a:r>
              <a:rPr lang="en-US" sz="1400" b="1" dirty="0" smtClean="0"/>
              <a:t>	Jenkins</a:t>
            </a:r>
            <a:r>
              <a:rPr lang="en-US" sz="1400" dirty="0" smtClean="0"/>
              <a:t> </a:t>
            </a:r>
            <a:r>
              <a:rPr lang="en-US" sz="1400" dirty="0"/>
              <a:t>is an open-source </a:t>
            </a:r>
            <a:r>
              <a:rPr lang="en-US" sz="1400" b="1" dirty="0"/>
              <a:t>automation server</a:t>
            </a:r>
            <a:r>
              <a:rPr lang="en-US" sz="1400" dirty="0"/>
              <a:t> used to </a:t>
            </a:r>
            <a:r>
              <a:rPr lang="en-US" sz="1400" b="1" dirty="0"/>
              <a:t>automate </a:t>
            </a:r>
            <a:endParaRPr lang="en-US" sz="1400" b="1" dirty="0" smtClean="0"/>
          </a:p>
          <a:p>
            <a:pPr marL="36900" indent="0">
              <a:buNone/>
            </a:pPr>
            <a:r>
              <a:rPr lang="en-US" sz="1400" b="1" dirty="0"/>
              <a:t>	</a:t>
            </a:r>
            <a:r>
              <a:rPr lang="en-US" sz="1400" b="1" dirty="0" smtClean="0"/>
              <a:t>building</a:t>
            </a:r>
            <a:r>
              <a:rPr lang="en-US" sz="1400" b="1" dirty="0"/>
              <a:t>, testing, and deploying</a:t>
            </a:r>
            <a:r>
              <a:rPr lang="en-US" sz="1400" dirty="0"/>
              <a:t> software projects</a:t>
            </a:r>
            <a:r>
              <a:rPr lang="en-US" sz="1400" dirty="0" smtClean="0"/>
              <a:t>.</a:t>
            </a:r>
          </a:p>
          <a:p>
            <a:pPr marL="36900" indent="0">
              <a:buNone/>
            </a:pPr>
            <a:r>
              <a:rPr lang="en-US" sz="1400" b="1" dirty="0"/>
              <a:t>Create a New Job</a:t>
            </a:r>
          </a:p>
          <a:p>
            <a:r>
              <a:rPr lang="en-US" sz="1400" dirty="0"/>
              <a:t>Click </a:t>
            </a:r>
            <a:r>
              <a:rPr lang="en-US" sz="1400" b="1" dirty="0"/>
              <a:t>“New Item”</a:t>
            </a:r>
            <a:endParaRPr lang="en-US" sz="1400" dirty="0"/>
          </a:p>
          <a:p>
            <a:r>
              <a:rPr lang="en-US" sz="1400" dirty="0"/>
              <a:t>Enter job name (e.g., End To End Test Cases)</a:t>
            </a:r>
          </a:p>
          <a:p>
            <a:r>
              <a:rPr lang="en-US" sz="1400" dirty="0"/>
              <a:t>Select </a:t>
            </a:r>
            <a:r>
              <a:rPr lang="en-US" sz="1400" b="1" dirty="0"/>
              <a:t>“Freestyle project”</a:t>
            </a:r>
            <a:endParaRPr lang="en-US" sz="1400" dirty="0"/>
          </a:p>
          <a:p>
            <a:r>
              <a:rPr lang="en-US" sz="1400" dirty="0"/>
              <a:t>Click </a:t>
            </a:r>
            <a:r>
              <a:rPr lang="en-US" sz="1400" b="1" dirty="0" smtClean="0"/>
              <a:t>OK</a:t>
            </a:r>
          </a:p>
          <a:p>
            <a:pPr marL="36900" indent="0">
              <a:buNone/>
            </a:pPr>
            <a:r>
              <a:rPr lang="en-US" sz="1400" b="1" dirty="0"/>
              <a:t>Add Build Step</a:t>
            </a:r>
          </a:p>
          <a:p>
            <a:r>
              <a:rPr lang="en-US" sz="1400" dirty="0"/>
              <a:t>Scroll to </a:t>
            </a:r>
            <a:r>
              <a:rPr lang="en-US" sz="1400" b="1" dirty="0"/>
              <a:t>Build Steps</a:t>
            </a:r>
            <a:endParaRPr lang="en-US" sz="1400" dirty="0"/>
          </a:p>
          <a:p>
            <a:r>
              <a:rPr lang="en-US" sz="1400" dirty="0"/>
              <a:t>Click </a:t>
            </a:r>
            <a:r>
              <a:rPr lang="en-US" sz="1400" b="1" dirty="0"/>
              <a:t>“Add build step” → “Execute Windows batch command”</a:t>
            </a:r>
            <a:endParaRPr lang="en-US" sz="1400" dirty="0"/>
          </a:p>
          <a:p>
            <a:r>
              <a:rPr lang="en-US" sz="1400" dirty="0"/>
              <a:t>Add the following commands:</a:t>
            </a:r>
          </a:p>
          <a:p>
            <a:pPr marL="36900" indent="0">
              <a:buNone/>
            </a:pPr>
            <a:r>
              <a:rPr lang="en-US" sz="1400" dirty="0"/>
              <a:t>cd C:\Users\proje\eclipse-workspace\capstone_project</a:t>
            </a:r>
          </a:p>
          <a:p>
            <a:pPr marL="36900" indent="0">
              <a:buNone/>
            </a:pPr>
            <a:r>
              <a:rPr lang="en-US" sz="1400" dirty="0" err="1"/>
              <a:t>mvn</a:t>
            </a:r>
            <a:r>
              <a:rPr lang="en-US" sz="1400" dirty="0"/>
              <a:t> clean </a:t>
            </a:r>
            <a:r>
              <a:rPr lang="en-US" sz="1400" dirty="0" smtClean="0"/>
              <a:t>test</a:t>
            </a:r>
          </a:p>
          <a:p>
            <a:pPr marL="36900" indent="0">
              <a:buNone/>
            </a:pPr>
            <a:r>
              <a:rPr lang="en-US" sz="1400" dirty="0" smtClean="0"/>
              <a:t>Click on run</a:t>
            </a:r>
            <a:endParaRPr lang="en-US" sz="1400" dirty="0"/>
          </a:p>
          <a:p>
            <a:pPr marL="36900" indent="0">
              <a:buNone/>
            </a:pPr>
            <a:endParaRPr lang="en-US" sz="1800" dirty="0" smtClean="0"/>
          </a:p>
          <a:p>
            <a:pPr marL="36900" indent="0">
              <a:buNone/>
            </a:pPr>
            <a:endParaRPr lang="en-US" sz="1800" dirty="0"/>
          </a:p>
          <a:p>
            <a:pPr marL="36900" indent="0">
              <a:buNone/>
            </a:pPr>
            <a:endParaRPr lang="en-US" sz="1800" dirty="0" smtClean="0"/>
          </a:p>
          <a:p>
            <a:pPr marL="36900" indent="0">
              <a:buNone/>
            </a:pPr>
            <a:endParaRPr lang="en-US" sz="1800" dirty="0"/>
          </a:p>
          <a:p>
            <a:endParaRPr lang="en-IN" sz="1800" b="1"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84333" y="3462867"/>
            <a:ext cx="5748867" cy="32205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72666" y="632884"/>
            <a:ext cx="5731933" cy="27199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698398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23334" y="1035050"/>
            <a:ext cx="2969378" cy="4883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69266" y="863600"/>
            <a:ext cx="8128000" cy="51307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254114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xmlns="" id="{CB20A2F8-A246-4520-9462-396C40BA2191}"/>
              </a:ext>
            </a:extLst>
          </p:cNvPr>
          <p:cNvSpPr txBox="1"/>
          <p:nvPr/>
        </p:nvSpPr>
        <p:spPr>
          <a:xfrm>
            <a:off x="109220" y="0"/>
            <a:ext cx="11973560" cy="6401753"/>
          </a:xfrm>
          <a:prstGeom prst="rect">
            <a:avLst/>
          </a:prstGeom>
          <a:noFill/>
        </p:spPr>
        <p:txBody>
          <a:bodyPr wrap="square">
            <a:spAutoFit/>
          </a:bodyPr>
          <a:lstStyle/>
          <a:p>
            <a:pPr algn="ctr">
              <a:lnSpc>
                <a:spcPct val="150000"/>
              </a:lnSpc>
            </a:pPr>
            <a:r>
              <a:rPr lang="en-US" sz="3200" b="1" u="sng" dirty="0"/>
              <a:t>Conclusion</a:t>
            </a:r>
          </a:p>
          <a:p>
            <a:pPr>
              <a:lnSpc>
                <a:spcPct val="150000"/>
              </a:lnSpc>
            </a:pPr>
            <a:r>
              <a:rPr lang="en-US" dirty="0"/>
              <a:t>This project successfully automated essential features of the </a:t>
            </a:r>
            <a:r>
              <a:rPr lang="en-US" b="1" dirty="0" err="1"/>
              <a:t>NOPCommerce</a:t>
            </a:r>
            <a:r>
              <a:rPr lang="en-US" b="1" dirty="0"/>
              <a:t> demo website</a:t>
            </a:r>
            <a:r>
              <a:rPr lang="en-US" dirty="0"/>
              <a:t> using </a:t>
            </a:r>
            <a:r>
              <a:rPr lang="en-US" b="1" dirty="0"/>
              <a:t>Selenium WebDriver</a:t>
            </a:r>
            <a:r>
              <a:rPr lang="en-US" dirty="0"/>
              <a:t> and </a:t>
            </a:r>
            <a:r>
              <a:rPr lang="en-US" b="1" dirty="0"/>
              <a:t>TestNG</a:t>
            </a:r>
            <a:r>
              <a:rPr lang="en-US" dirty="0"/>
              <a:t>, covering actions such as user registration, login, product search, adding items to the cart, and the checkout process.</a:t>
            </a:r>
          </a:p>
          <a:p>
            <a:r>
              <a:rPr lang="en-US" sz="2000" b="1" dirty="0"/>
              <a:t>Key achievements include:</a:t>
            </a:r>
          </a:p>
          <a:p>
            <a:pPr>
              <a:buFont typeface="+mj-lt"/>
              <a:buAutoNum type="arabicPeriod"/>
            </a:pPr>
            <a:r>
              <a:rPr lang="en-US" b="1" dirty="0"/>
              <a:t>Efficient Test Execution</a:t>
            </a:r>
            <a:r>
              <a:rPr lang="en-US" dirty="0"/>
              <a:t>:</a:t>
            </a:r>
            <a:br>
              <a:rPr lang="en-US" dirty="0"/>
            </a:br>
            <a:r>
              <a:rPr lang="en-US" dirty="0"/>
              <a:t>	Automation reduced the time needed for repetitive tasks, and </a:t>
            </a:r>
            <a:r>
              <a:rPr lang="en-US" b="1" dirty="0"/>
              <a:t>TestNG</a:t>
            </a:r>
            <a:r>
              <a:rPr lang="en-US" dirty="0"/>
              <a:t> provided structured test management and detailed </a:t>
            </a:r>
            <a:r>
              <a:rPr lang="en-US" dirty="0" smtClean="0"/>
              <a:t>	reporting</a:t>
            </a:r>
            <a:r>
              <a:rPr lang="en-US" dirty="0"/>
              <a:t>, helping to identify issues early.</a:t>
            </a:r>
          </a:p>
          <a:p>
            <a:pPr>
              <a:buFont typeface="+mj-lt"/>
              <a:buAutoNum type="arabicPeriod"/>
            </a:pPr>
            <a:r>
              <a:rPr lang="en-US" b="1" dirty="0"/>
              <a:t>Comprehensive Test Coverage</a:t>
            </a:r>
            <a:r>
              <a:rPr lang="en-US" dirty="0"/>
              <a:t>:</a:t>
            </a:r>
            <a:br>
              <a:rPr lang="en-US" dirty="0"/>
            </a:br>
            <a:r>
              <a:rPr lang="en-US" dirty="0"/>
              <a:t>	The test suite covered key scenarios, ensuring consistent functionality across browsers like Chrome, Firefox, and Safari.</a:t>
            </a:r>
          </a:p>
          <a:p>
            <a:pPr>
              <a:buFont typeface="+mj-lt"/>
              <a:buAutoNum type="arabicPeriod"/>
            </a:pPr>
            <a:r>
              <a:rPr lang="en-US" b="1" dirty="0"/>
              <a:t>Scalability &amp; Reusability</a:t>
            </a:r>
            <a:r>
              <a:rPr lang="en-US" dirty="0"/>
              <a:t>:</a:t>
            </a:r>
            <a:br>
              <a:rPr lang="en-US" dirty="0"/>
            </a:br>
            <a:r>
              <a:rPr lang="en-US" dirty="0"/>
              <a:t>	The automation framework is scalable, allowing for easy additions of new test cases. The use of </a:t>
            </a:r>
            <a:r>
              <a:rPr lang="en-US" b="1" dirty="0"/>
              <a:t>Excel</a:t>
            </a:r>
            <a:r>
              <a:rPr lang="en-US" dirty="0"/>
              <a:t> for data </a:t>
            </a:r>
            <a:r>
              <a:rPr lang="en-US" dirty="0" smtClean="0"/>
              <a:t>	management </a:t>
            </a:r>
            <a:r>
              <a:rPr lang="en-US" dirty="0"/>
              <a:t>enhanced the efficiency of data-driven testing.</a:t>
            </a:r>
          </a:p>
          <a:p>
            <a:pPr>
              <a:buFont typeface="+mj-lt"/>
              <a:buAutoNum type="arabicPeriod"/>
            </a:pPr>
            <a:r>
              <a:rPr lang="en-US" b="1" dirty="0"/>
              <a:t>Accurate Results</a:t>
            </a:r>
            <a:r>
              <a:rPr lang="en-US" dirty="0"/>
              <a:t>:</a:t>
            </a:r>
            <a:br>
              <a:rPr lang="en-US" dirty="0"/>
            </a:br>
            <a:r>
              <a:rPr lang="en-US" dirty="0"/>
              <a:t>	Automated tests provided reliable, consistent results with minimal errors, while </a:t>
            </a:r>
            <a:r>
              <a:rPr lang="en-US" b="1" dirty="0"/>
              <a:t>TestNG reports</a:t>
            </a:r>
            <a:r>
              <a:rPr lang="en-US" dirty="0"/>
              <a:t> made it easy to track </a:t>
            </a:r>
            <a:r>
              <a:rPr lang="en-US" dirty="0" smtClean="0"/>
              <a:t>	and </a:t>
            </a:r>
            <a:r>
              <a:rPr lang="en-US" dirty="0"/>
              <a:t>resolve issues.</a:t>
            </a:r>
          </a:p>
          <a:p>
            <a:pPr>
              <a:buFont typeface="+mj-lt"/>
              <a:buAutoNum type="arabicPeriod"/>
            </a:pPr>
            <a:r>
              <a:rPr lang="en-US" b="1" dirty="0"/>
              <a:t>Improved Quality Assurance</a:t>
            </a:r>
            <a:r>
              <a:rPr lang="en-US" dirty="0"/>
              <a:t>:</a:t>
            </a:r>
            <a:br>
              <a:rPr lang="en-US" dirty="0"/>
            </a:br>
            <a:r>
              <a:rPr lang="en-US" dirty="0"/>
              <a:t>	Automation ensured continuous testing of critical actions, contributing to the overall quality assurance process.</a:t>
            </a:r>
          </a:p>
          <a:p>
            <a:r>
              <a:rPr lang="en-US" dirty="0"/>
              <a:t>	In conclusion, automation with Selenium WebDriver and TestNG improved the efficiency, accuracy, and scalability of </a:t>
            </a:r>
            <a:r>
              <a:rPr lang="en-US" dirty="0" smtClean="0"/>
              <a:t>	testing </a:t>
            </a:r>
            <a:r>
              <a:rPr lang="en-US" dirty="0"/>
              <a:t>for the </a:t>
            </a:r>
            <a:r>
              <a:rPr lang="en-US" dirty="0" err="1"/>
              <a:t>NOPCommerce</a:t>
            </a:r>
            <a:r>
              <a:rPr lang="en-US" dirty="0"/>
              <a:t> demo website. This approach reduced testing time and maintained high-quality </a:t>
            </a:r>
            <a:r>
              <a:rPr lang="en-US" dirty="0" smtClean="0"/>
              <a:t>	standards</a:t>
            </a:r>
            <a:r>
              <a:rPr lang="en-US" dirty="0"/>
              <a:t>, ensuring consistent validation as the website evolves.</a:t>
            </a:r>
          </a:p>
        </p:txBody>
      </p:sp>
    </p:spTree>
    <p:extLst>
      <p:ext uri="{BB962C8B-B14F-4D97-AF65-F5344CB8AC3E}">
        <p14:creationId xmlns:p14="http://schemas.microsoft.com/office/powerpoint/2010/main" val="1225234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0CC6CC70-3494-4433-A656-230EBD73EC10}"/>
              </a:ext>
            </a:extLst>
          </p:cNvPr>
          <p:cNvSpPr txBox="1"/>
          <p:nvPr/>
        </p:nvSpPr>
        <p:spPr>
          <a:xfrm>
            <a:off x="2875281" y="1999830"/>
            <a:ext cx="5505450" cy="1446550"/>
          </a:xfrm>
          <a:prstGeom prst="rect">
            <a:avLst/>
          </a:prstGeom>
          <a:noFill/>
        </p:spPr>
        <p:txBody>
          <a:bodyPr wrap="square">
            <a:spAutoFit/>
          </a:bodyPr>
          <a:lstStyle/>
          <a:p>
            <a:pPr algn="ctr"/>
            <a:r>
              <a:rPr lang="en-IN" sz="8800" b="1" dirty="0">
                <a:effectLst>
                  <a:outerShdw blurRad="38100" dist="38100" dir="2700000" algn="tl">
                    <a:srgbClr val="000000">
                      <a:alpha val="43137"/>
                    </a:srgbClr>
                  </a:outerShdw>
                </a:effectLst>
                <a:latin typeface="Neue Machina" panose="00000500000000000000" pitchFamily="50" charset="0"/>
                <a:ea typeface="Calibri" panose="020F0502020204030204" pitchFamily="34" charset="0"/>
              </a:rPr>
              <a:t>Thank </a:t>
            </a:r>
            <a:r>
              <a:rPr lang="en-IN" sz="8800"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Neue Machina" panose="00000500000000000000" pitchFamily="50" charset="0"/>
                <a:ea typeface="Calibri" panose="020F0502020204030204" pitchFamily="34" charset="0"/>
              </a:rPr>
              <a:t>You</a:t>
            </a:r>
            <a:endParaRPr lang="en-GB" sz="11500" b="1" dirty="0">
              <a:effectLst>
                <a:outerShdw blurRad="38100" dist="38100" dir="2700000" algn="tl">
                  <a:srgbClr val="000000">
                    <a:alpha val="43137"/>
                  </a:srgbClr>
                </a:outerShdw>
              </a:effectLst>
              <a:latin typeface="Neue Machina" panose="00000500000000000000" pitchFamily="50" charset="0"/>
            </a:endParaRPr>
          </a:p>
        </p:txBody>
      </p:sp>
    </p:spTree>
    <p:extLst>
      <p:ext uri="{BB962C8B-B14F-4D97-AF65-F5344CB8AC3E}">
        <p14:creationId xmlns:p14="http://schemas.microsoft.com/office/powerpoint/2010/main" val="17287076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21A5758-36AF-40E0-90CE-F6AA481D4F43}"/>
              </a:ext>
            </a:extLst>
          </p:cNvPr>
          <p:cNvSpPr>
            <a:spLocks noGrp="1"/>
          </p:cNvSpPr>
          <p:nvPr>
            <p:ph type="title"/>
          </p:nvPr>
        </p:nvSpPr>
        <p:spPr>
          <a:xfrm>
            <a:off x="832514" y="181607"/>
            <a:ext cx="10353762" cy="457201"/>
          </a:xfrm>
        </p:spPr>
        <p:txBody>
          <a:bodyPr>
            <a:noAutofit/>
          </a:bodyPr>
          <a:lstStyle/>
          <a:p>
            <a:pPr algn="l"/>
            <a:r>
              <a:rPr lang="en-IN" sz="2800" b="1" dirty="0">
                <a:effectLst/>
                <a:ea typeface="Calibri" panose="020F0502020204030204" pitchFamily="34" charset="0"/>
                <a:cs typeface="Segoe UI" panose="020B0502040204020203" pitchFamily="34" charset="0"/>
              </a:rPr>
              <a:t>Problem Statement of the Capstone Project:</a:t>
            </a:r>
            <a:endParaRPr lang="en-IN" sz="2800" dirty="0"/>
          </a:p>
        </p:txBody>
      </p:sp>
      <p:sp>
        <p:nvSpPr>
          <p:cNvPr id="3" name="Content Placeholder 2">
            <a:extLst>
              <a:ext uri="{FF2B5EF4-FFF2-40B4-BE49-F238E27FC236}">
                <a16:creationId xmlns:a16="http://schemas.microsoft.com/office/drawing/2014/main" xmlns="" id="{27E3FEA8-7CB2-4F86-825D-CD8AD6CF874F}"/>
              </a:ext>
            </a:extLst>
          </p:cNvPr>
          <p:cNvSpPr>
            <a:spLocks noGrp="1"/>
          </p:cNvSpPr>
          <p:nvPr>
            <p:ph idx="1"/>
          </p:nvPr>
        </p:nvSpPr>
        <p:spPr>
          <a:xfrm>
            <a:off x="832514" y="638808"/>
            <a:ext cx="10932765" cy="6037583"/>
          </a:xfrm>
        </p:spPr>
        <p:txBody>
          <a:bodyPr>
            <a:normAutofit/>
          </a:bodyPr>
          <a:lstStyle/>
          <a:p>
            <a:pPr>
              <a:lnSpc>
                <a:spcPct val="100000"/>
              </a:lnSpc>
            </a:pPr>
            <a:r>
              <a:rPr lang="en-US" sz="1800" b="1" dirty="0"/>
              <a:t>Overview:</a:t>
            </a:r>
            <a:r>
              <a:rPr lang="en-US" sz="1600" dirty="0"/>
              <a:t/>
            </a:r>
            <a:br>
              <a:rPr lang="en-US" sz="1600" dirty="0"/>
            </a:br>
            <a:r>
              <a:rPr lang="en-US" sz="1600" dirty="0"/>
              <a:t>The goal of this project is to automate key functionalities and processes on the </a:t>
            </a:r>
            <a:r>
              <a:rPr lang="en-US" sz="1600" b="1" dirty="0" err="1"/>
              <a:t>NOPCommerce</a:t>
            </a:r>
            <a:r>
              <a:rPr lang="en-US" sz="1600" b="1" dirty="0"/>
              <a:t> demo website</a:t>
            </a:r>
            <a:r>
              <a:rPr lang="en-US" sz="1600" dirty="0"/>
              <a:t> (</a:t>
            </a:r>
            <a:r>
              <a:rPr lang="en-US" sz="1600" dirty="0">
                <a:hlinkClick r:id="rId2"/>
              </a:rPr>
              <a:t>https://demo.nopcommerce.com/</a:t>
            </a:r>
            <a:r>
              <a:rPr lang="en-US" sz="1600" dirty="0"/>
              <a:t>). </a:t>
            </a:r>
            <a:r>
              <a:rPr lang="en-US" sz="1600" dirty="0" err="1"/>
              <a:t>NOPCommerce</a:t>
            </a:r>
            <a:r>
              <a:rPr lang="en-US" sz="1600" dirty="0"/>
              <a:t> is an open-source eCommerce solution, and this demo site is frequently used to showcase the platform’s capabilities. Manual testing of the </a:t>
            </a:r>
            <a:r>
              <a:rPr lang="en-US" sz="1600" dirty="0" err="1"/>
              <a:t>demo.nopcommerce</a:t>
            </a:r>
            <a:r>
              <a:rPr lang="en-US" sz="1600" dirty="0"/>
              <a:t> e-commerce website is time-consuming and prone to errors, especially with frequent updates and feature changes. The project aims to automate key functionalities like user registration, login, product search, add to cart, and checkout using Java and Selenium Web Driver. Automation helps improve test accuracy, reduce testing time, and ensure consistent validation across multiple test cycles. The challenge includes handling dynamic elements, implementing waits, managing test data, and generating reports to support efficient and reliable testing.</a:t>
            </a:r>
          </a:p>
          <a:p>
            <a:pPr>
              <a:lnSpc>
                <a:spcPct val="100000"/>
              </a:lnSpc>
            </a:pPr>
            <a:r>
              <a:rPr lang="en-US" sz="1800" b="1" dirty="0"/>
              <a:t>Objective:</a:t>
            </a:r>
            <a:r>
              <a:rPr lang="en-US" sz="1600" dirty="0"/>
              <a:t/>
            </a:r>
            <a:br>
              <a:rPr lang="en-US" sz="1600" dirty="0"/>
            </a:br>
            <a:r>
              <a:rPr lang="en-US" sz="1600" dirty="0"/>
              <a:t>To automate the critical features of the </a:t>
            </a:r>
            <a:r>
              <a:rPr lang="en-US" sz="1600" dirty="0" err="1"/>
              <a:t>NOPCommerce</a:t>
            </a:r>
            <a:r>
              <a:rPr lang="en-US" sz="1600" dirty="0"/>
              <a:t> demo website to ensure comprehensive testing and efficient operation. The automation will cover:</a:t>
            </a:r>
          </a:p>
          <a:p>
            <a:pPr>
              <a:lnSpc>
                <a:spcPct val="100000"/>
              </a:lnSpc>
              <a:buFont typeface="+mj-lt"/>
              <a:buAutoNum type="arabicPeriod"/>
            </a:pPr>
            <a:r>
              <a:rPr lang="en-US" sz="1600" b="1" dirty="0"/>
              <a:t>Functional Tests:</a:t>
            </a:r>
            <a:r>
              <a:rPr lang="en-US" sz="1600" dirty="0"/>
              <a:t> Automated checks for user </a:t>
            </a:r>
            <a:r>
              <a:rPr lang="en-US" sz="1600" dirty="0" err="1"/>
              <a:t>registeration</a:t>
            </a:r>
            <a:r>
              <a:rPr lang="en-US" sz="1600" dirty="0"/>
              <a:t>, login, product search, cart functionality, checkout process, and order placement.</a:t>
            </a:r>
          </a:p>
          <a:p>
            <a:pPr>
              <a:lnSpc>
                <a:spcPct val="100000"/>
              </a:lnSpc>
              <a:buFont typeface="+mj-lt"/>
              <a:buAutoNum type="arabicPeriod"/>
            </a:pPr>
            <a:r>
              <a:rPr lang="en-US" sz="1600" b="1" dirty="0"/>
              <a:t>Cross-Browser Testing:</a:t>
            </a:r>
            <a:r>
              <a:rPr lang="en-US" sz="1600" dirty="0"/>
              <a:t> Ensure the website performs consistently across different browsers (Chrome, Firefox, Edge, Safari).</a:t>
            </a:r>
          </a:p>
          <a:p>
            <a:pPr>
              <a:lnSpc>
                <a:spcPct val="100000"/>
              </a:lnSpc>
              <a:buFont typeface="+mj-lt"/>
              <a:buAutoNum type="arabicPeriod"/>
            </a:pPr>
            <a:r>
              <a:rPr lang="en-US" sz="1600" b="1" dirty="0"/>
              <a:t>Load Testing:</a:t>
            </a:r>
            <a:r>
              <a:rPr lang="en-US" sz="1600" dirty="0"/>
              <a:t> Automate performance tests to assess how the website handles multiple concurrent users and transactions.</a:t>
            </a:r>
          </a:p>
          <a:p>
            <a:pPr>
              <a:lnSpc>
                <a:spcPct val="100000"/>
              </a:lnSpc>
            </a:pPr>
            <a:r>
              <a:rPr lang="en-US" sz="1800" b="1" dirty="0"/>
              <a:t>Proposed Automation Tools and Technologies:</a:t>
            </a:r>
          </a:p>
          <a:p>
            <a:pPr>
              <a:lnSpc>
                <a:spcPct val="100000"/>
              </a:lnSpc>
              <a:buFont typeface="Arial" panose="020B0604020202020204" pitchFamily="34" charset="0"/>
              <a:buChar char="•"/>
            </a:pPr>
            <a:r>
              <a:rPr lang="en-US" sz="1600" b="1" dirty="0"/>
              <a:t>Selenium</a:t>
            </a:r>
            <a:r>
              <a:rPr lang="en-US" sz="1600" dirty="0"/>
              <a:t> (for web automation).</a:t>
            </a:r>
          </a:p>
          <a:p>
            <a:pPr>
              <a:lnSpc>
                <a:spcPct val="100000"/>
              </a:lnSpc>
              <a:buFont typeface="Arial" panose="020B0604020202020204" pitchFamily="34" charset="0"/>
              <a:buChar char="•"/>
            </a:pPr>
            <a:r>
              <a:rPr lang="en-US" sz="1600" b="1" dirty="0"/>
              <a:t>TestNG</a:t>
            </a:r>
            <a:r>
              <a:rPr lang="en-US" sz="1600" dirty="0"/>
              <a:t> (for test management and </a:t>
            </a:r>
            <a:r>
              <a:rPr lang="en-US" sz="1600" dirty="0" smtClean="0"/>
              <a:t>reporting).</a:t>
            </a:r>
          </a:p>
          <a:p>
            <a:pPr marL="36900" indent="0">
              <a:lnSpc>
                <a:spcPct val="100000"/>
              </a:lnSpc>
              <a:buNone/>
            </a:pPr>
            <a:endParaRPr lang="en-US" sz="1600" dirty="0"/>
          </a:p>
        </p:txBody>
      </p:sp>
    </p:spTree>
    <p:extLst>
      <p:ext uri="{BB962C8B-B14F-4D97-AF65-F5344CB8AC3E}">
        <p14:creationId xmlns:p14="http://schemas.microsoft.com/office/powerpoint/2010/main" val="42086405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27E3FEA8-7CB2-4F86-825D-CD8AD6CF874F}"/>
              </a:ext>
            </a:extLst>
          </p:cNvPr>
          <p:cNvSpPr>
            <a:spLocks noGrp="1"/>
          </p:cNvSpPr>
          <p:nvPr>
            <p:ph idx="1"/>
          </p:nvPr>
        </p:nvSpPr>
        <p:spPr>
          <a:xfrm>
            <a:off x="482238" y="400050"/>
            <a:ext cx="11486241" cy="6457950"/>
          </a:xfrm>
        </p:spPr>
        <p:txBody>
          <a:bodyPr>
            <a:noAutofit/>
          </a:bodyPr>
          <a:lstStyle/>
          <a:p>
            <a:pPr>
              <a:lnSpc>
                <a:spcPct val="100000"/>
              </a:lnSpc>
            </a:pPr>
            <a:r>
              <a:rPr lang="en-US" sz="1800" b="1" dirty="0"/>
              <a:t>Challenges in Manual Testing:</a:t>
            </a:r>
          </a:p>
          <a:p>
            <a:pPr>
              <a:lnSpc>
                <a:spcPct val="100000"/>
              </a:lnSpc>
              <a:buFont typeface="+mj-lt"/>
              <a:buAutoNum type="arabicPeriod"/>
            </a:pPr>
            <a:r>
              <a:rPr lang="en-US" sz="1600" b="1" dirty="0"/>
              <a:t>Takes a Lot of Time:</a:t>
            </a:r>
            <a:r>
              <a:rPr lang="en-US" sz="1600" dirty="0"/>
              <a:t/>
            </a:r>
            <a:br>
              <a:rPr lang="en-US" sz="1600" dirty="0"/>
            </a:br>
            <a:r>
              <a:rPr lang="en-US" sz="1600" dirty="0"/>
              <a:t>Manually repeating tests This becomes especially time-consuming when testing multiple scenarios after every update.</a:t>
            </a:r>
          </a:p>
          <a:p>
            <a:pPr>
              <a:lnSpc>
                <a:spcPct val="100000"/>
              </a:lnSpc>
              <a:buFont typeface="+mj-lt"/>
              <a:buAutoNum type="arabicPeriod"/>
            </a:pPr>
            <a:r>
              <a:rPr lang="en-US" sz="1600" b="1" dirty="0"/>
              <a:t>Human Mistakes:</a:t>
            </a:r>
            <a:r>
              <a:rPr lang="en-US" sz="1600" dirty="0"/>
              <a:t/>
            </a:r>
            <a:br>
              <a:rPr lang="en-US" sz="1600" dirty="0"/>
            </a:br>
            <a:r>
              <a:rPr lang="en-US" sz="1600" dirty="0"/>
              <a:t>Testers may accidentally skip steps or enter incorrect data. This can lead to inaccurate results and missed bugs.</a:t>
            </a:r>
          </a:p>
          <a:p>
            <a:pPr>
              <a:lnSpc>
                <a:spcPct val="100000"/>
              </a:lnSpc>
              <a:buFont typeface="+mj-lt"/>
              <a:buAutoNum type="arabicPeriod"/>
            </a:pPr>
            <a:r>
              <a:rPr lang="en-US" sz="1600" b="1" dirty="0"/>
              <a:t>Hard to Keep Track:</a:t>
            </a:r>
            <a:r>
              <a:rPr lang="en-US" sz="1600" dirty="0"/>
              <a:t/>
            </a:r>
            <a:br>
              <a:rPr lang="en-US" sz="1600" dirty="0"/>
            </a:br>
            <a:r>
              <a:rPr lang="en-US" sz="1600" dirty="0"/>
              <a:t>As more features are added, updating a growing number of test cases becomes difficult. This can result in overlooked or incomplete tests.</a:t>
            </a:r>
          </a:p>
          <a:p>
            <a:pPr>
              <a:lnSpc>
                <a:spcPct val="100000"/>
              </a:lnSpc>
            </a:pPr>
            <a:r>
              <a:rPr lang="en-US" sz="1800" b="1" dirty="0"/>
              <a:t>Challenges in Automation (Using Selenium and TestNG):</a:t>
            </a:r>
          </a:p>
          <a:p>
            <a:pPr>
              <a:lnSpc>
                <a:spcPct val="100000"/>
              </a:lnSpc>
              <a:buFont typeface="+mj-lt"/>
              <a:buAutoNum type="arabicPeriod"/>
            </a:pPr>
            <a:r>
              <a:rPr lang="en-US" sz="1600" b="1" dirty="0"/>
              <a:t>Dealing with Changing Elements:</a:t>
            </a:r>
            <a:r>
              <a:rPr lang="en-US" sz="1600" dirty="0"/>
              <a:t/>
            </a:r>
            <a:br>
              <a:rPr lang="en-US" sz="1600" dirty="0"/>
            </a:br>
            <a:r>
              <a:rPr lang="en-US" sz="1600" dirty="0"/>
              <a:t>Web elements (buttons, product listings, etc.) often change dynamically. Writing flexible scripts that work despite these changes is tricky.</a:t>
            </a:r>
          </a:p>
          <a:p>
            <a:pPr>
              <a:lnSpc>
                <a:spcPct val="100000"/>
              </a:lnSpc>
              <a:buFont typeface="+mj-lt"/>
              <a:buAutoNum type="arabicPeriod"/>
            </a:pPr>
            <a:r>
              <a:rPr lang="en-US" sz="1600" b="1" dirty="0"/>
              <a:t>Waiting for Things to Load:</a:t>
            </a:r>
            <a:r>
              <a:rPr lang="en-US" sz="1600" dirty="0"/>
              <a:t/>
            </a:r>
            <a:br>
              <a:rPr lang="en-US" sz="1600" dirty="0"/>
            </a:br>
            <a:r>
              <a:rPr lang="en-US" sz="1600" dirty="0"/>
              <a:t>Automation scripts need to wait for elements to load before interacting. If done incorrectly, tests may fail due to slow loading times.</a:t>
            </a:r>
          </a:p>
          <a:p>
            <a:pPr>
              <a:lnSpc>
                <a:spcPct val="100000"/>
              </a:lnSpc>
              <a:buFont typeface="+mj-lt"/>
              <a:buAutoNum type="arabicPeriod"/>
            </a:pPr>
            <a:r>
              <a:rPr lang="en-US" sz="1600" b="1" dirty="0"/>
              <a:t>Managing Test Data:</a:t>
            </a:r>
            <a:r>
              <a:rPr lang="en-US" sz="1600" dirty="0"/>
              <a:t/>
            </a:r>
            <a:br>
              <a:rPr lang="en-US" sz="1600" dirty="0"/>
            </a:br>
            <a:r>
              <a:rPr lang="en-US" sz="1600" dirty="0"/>
              <a:t>Test data must be well-organized, especially when testing with multiple users or products. Keeping this data accurate is challenging.</a:t>
            </a:r>
          </a:p>
          <a:p>
            <a:pPr>
              <a:lnSpc>
                <a:spcPct val="100000"/>
              </a:lnSpc>
              <a:buFont typeface="+mj-lt"/>
              <a:buAutoNum type="arabicPeriod"/>
            </a:pPr>
            <a:r>
              <a:rPr lang="en-US" sz="1600" b="1" dirty="0"/>
              <a:t>Testing on Different Browsers:</a:t>
            </a:r>
            <a:r>
              <a:rPr lang="en-US" sz="1600" dirty="0"/>
              <a:t/>
            </a:r>
            <a:br>
              <a:rPr lang="en-US" sz="1600" dirty="0"/>
            </a:br>
            <a:r>
              <a:rPr lang="en-US" sz="1600" dirty="0"/>
              <a:t>The website must work across multiple browsers (Chrome, Firefox, etc.). </a:t>
            </a:r>
          </a:p>
          <a:p>
            <a:pPr>
              <a:lnSpc>
                <a:spcPct val="100000"/>
              </a:lnSpc>
              <a:buFont typeface="+mj-lt"/>
              <a:buAutoNum type="arabicPeriod"/>
            </a:pPr>
            <a:r>
              <a:rPr lang="en-US" sz="1600" b="1" dirty="0"/>
              <a:t>Generating Reports:</a:t>
            </a:r>
            <a:r>
              <a:rPr lang="en-US" sz="1600" dirty="0"/>
              <a:t/>
            </a:r>
            <a:br>
              <a:rPr lang="en-US" sz="1600" dirty="0"/>
            </a:br>
            <a:r>
              <a:rPr lang="en-US" sz="1600" dirty="0"/>
              <a:t>After running automated tests, generating clear and comprehensive reports is essential. Customizing these reports to show useful insights requires additional effort.</a:t>
            </a:r>
          </a:p>
          <a:p>
            <a:pPr marL="36900" indent="0">
              <a:lnSpc>
                <a:spcPct val="100000"/>
              </a:lnSpc>
              <a:buNone/>
            </a:pPr>
            <a:endParaRPr lang="en-US" sz="2000" dirty="0"/>
          </a:p>
        </p:txBody>
      </p:sp>
    </p:spTree>
    <p:extLst>
      <p:ext uri="{BB962C8B-B14F-4D97-AF65-F5344CB8AC3E}">
        <p14:creationId xmlns:p14="http://schemas.microsoft.com/office/powerpoint/2010/main" val="8088685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64067" y="416984"/>
            <a:ext cx="11607799" cy="5763683"/>
          </a:xfrm>
        </p:spPr>
        <p:txBody>
          <a:bodyPr>
            <a:normAutofit fontScale="32500" lnSpcReduction="20000"/>
          </a:bodyPr>
          <a:lstStyle/>
          <a:p>
            <a:pPr marL="36900" indent="0">
              <a:buNone/>
            </a:pPr>
            <a:r>
              <a:rPr lang="en-IN" sz="5100" b="1" dirty="0" smtClean="0"/>
              <a:t>JIRA</a:t>
            </a:r>
          </a:p>
          <a:p>
            <a:pPr marL="36900" indent="0">
              <a:buNone/>
            </a:pPr>
            <a:r>
              <a:rPr lang="en-US" sz="3400" dirty="0" smtClean="0"/>
              <a:t>	</a:t>
            </a:r>
            <a:r>
              <a:rPr lang="en-US" sz="4900" dirty="0" smtClean="0"/>
              <a:t>Jira </a:t>
            </a:r>
            <a:r>
              <a:rPr lang="en-US" sz="4900" dirty="0"/>
              <a:t>is a powerful project and test management tool we used to manage our </a:t>
            </a:r>
            <a:r>
              <a:rPr lang="en-US" sz="4900" b="1" dirty="0" err="1"/>
              <a:t>nopCommerce</a:t>
            </a:r>
            <a:r>
              <a:rPr lang="en-US" sz="4900" dirty="0"/>
              <a:t> project effectively. It helped us organize user </a:t>
            </a:r>
            <a:r>
              <a:rPr lang="en-US" sz="4900" dirty="0" smtClean="0"/>
              <a:t>	stories</a:t>
            </a:r>
            <a:r>
              <a:rPr lang="en-US" sz="4900" dirty="0"/>
              <a:t>, track progress, execute test cases, and ensure timely sprint delivery</a:t>
            </a:r>
            <a:r>
              <a:rPr lang="en-US" sz="4900" dirty="0" smtClean="0"/>
              <a:t>.</a:t>
            </a:r>
          </a:p>
          <a:p>
            <a:pPr marL="36900" indent="0">
              <a:buNone/>
            </a:pPr>
            <a:r>
              <a:rPr lang="en-US" sz="4900" b="1" dirty="0" smtClean="0"/>
              <a:t>Key </a:t>
            </a:r>
            <a:r>
              <a:rPr lang="en-US" sz="4900" b="1" dirty="0"/>
              <a:t>Areas of Usage:</a:t>
            </a:r>
          </a:p>
          <a:p>
            <a:pPr marL="36900" indent="0">
              <a:buNone/>
            </a:pPr>
            <a:r>
              <a:rPr lang="en-US" sz="4900" b="1" dirty="0" smtClean="0"/>
              <a:t> </a:t>
            </a:r>
            <a:r>
              <a:rPr lang="en-US" sz="4900" b="1" dirty="0"/>
              <a:t>1. Sprint </a:t>
            </a:r>
            <a:r>
              <a:rPr lang="en-US" sz="4900" b="1" dirty="0" smtClean="0"/>
              <a:t>Management</a:t>
            </a:r>
          </a:p>
          <a:p>
            <a:pPr marL="36900" indent="0">
              <a:buNone/>
            </a:pPr>
            <a:r>
              <a:rPr lang="en-US" sz="4900" dirty="0" smtClean="0"/>
              <a:t>	We </a:t>
            </a:r>
            <a:r>
              <a:rPr lang="en-US" sz="4900" dirty="0"/>
              <a:t>created and tracked </a:t>
            </a:r>
            <a:r>
              <a:rPr lang="en-US" sz="4900" b="1" dirty="0"/>
              <a:t>NOP Sprint 1</a:t>
            </a:r>
            <a:r>
              <a:rPr lang="en-US" sz="4900" dirty="0"/>
              <a:t> (8–22 Sep) with </a:t>
            </a:r>
            <a:r>
              <a:rPr lang="en-US" sz="4900" b="1" dirty="0"/>
              <a:t>22 user </a:t>
            </a:r>
            <a:r>
              <a:rPr lang="en-US" sz="4900" b="1" dirty="0" err="1" smtClean="0"/>
              <a:t>stories</a:t>
            </a:r>
            <a:r>
              <a:rPr lang="en-US" sz="4900" dirty="0" err="1" smtClean="0"/>
              <a:t>.Each</a:t>
            </a:r>
            <a:r>
              <a:rPr lang="en-US" sz="4900" dirty="0" smtClean="0"/>
              <a:t> </a:t>
            </a:r>
            <a:r>
              <a:rPr lang="en-US" sz="4900" dirty="0"/>
              <a:t>story was mapped to specific modules (e.g., Login Page, </a:t>
            </a:r>
            <a:r>
              <a:rPr lang="en-US" sz="4900" dirty="0" smtClean="0"/>
              <a:t>	Register </a:t>
            </a:r>
            <a:r>
              <a:rPr lang="en-US" sz="4900" dirty="0"/>
              <a:t>Page</a:t>
            </a:r>
            <a:r>
              <a:rPr lang="en-US" sz="4900" dirty="0" smtClean="0"/>
              <a:t>).The </a:t>
            </a:r>
            <a:r>
              <a:rPr lang="en-US" sz="4900" dirty="0"/>
              <a:t>sprint was successfully completed with all stories </a:t>
            </a:r>
            <a:r>
              <a:rPr lang="en-US" sz="4900" dirty="0" smtClean="0"/>
              <a:t>marked </a:t>
            </a:r>
            <a:r>
              <a:rPr lang="en-US" sz="4900" b="1" dirty="0" smtClean="0"/>
              <a:t>Done</a:t>
            </a:r>
            <a:r>
              <a:rPr lang="en-US" sz="4900" dirty="0" smtClean="0"/>
              <a:t>.</a:t>
            </a:r>
            <a:r>
              <a:rPr lang="en-US" sz="4900" dirty="0"/>
              <a:t> Provided real-time status updates: To Do, In Progress, </a:t>
            </a:r>
            <a:r>
              <a:rPr lang="en-US" sz="4900" dirty="0" smtClean="0"/>
              <a:t>	Done</a:t>
            </a:r>
            <a:r>
              <a:rPr lang="en-US" sz="4900" dirty="0"/>
              <a:t>, Passed, Failed</a:t>
            </a:r>
            <a:r>
              <a:rPr lang="en-US" sz="4900" dirty="0" smtClean="0"/>
              <a:t>.</a:t>
            </a:r>
            <a:r>
              <a:rPr lang="en-US" sz="4900" dirty="0"/>
              <a:t> Helped in smooth sprint review and closure</a:t>
            </a:r>
            <a:r>
              <a:rPr lang="en-US" sz="4900" dirty="0" smtClean="0"/>
              <a:t>.</a:t>
            </a:r>
            <a:endParaRPr lang="en-US" sz="4900" dirty="0"/>
          </a:p>
          <a:p>
            <a:pPr marL="36900" indent="0">
              <a:buNone/>
            </a:pPr>
            <a:r>
              <a:rPr lang="en-US" sz="4900" b="1" dirty="0" smtClean="0"/>
              <a:t>2</a:t>
            </a:r>
            <a:r>
              <a:rPr lang="en-US" sz="4900" b="1" dirty="0"/>
              <a:t>. Backlog &amp; User Stories</a:t>
            </a:r>
          </a:p>
          <a:p>
            <a:pPr marL="36900" indent="0">
              <a:buNone/>
            </a:pPr>
            <a:r>
              <a:rPr lang="en-US" sz="4900" dirty="0" smtClean="0"/>
              <a:t>	Well-structured </a:t>
            </a:r>
            <a:r>
              <a:rPr lang="en-US" sz="4900" dirty="0"/>
              <a:t>user stories were maintained in the </a:t>
            </a:r>
            <a:r>
              <a:rPr lang="en-US" sz="4900" dirty="0" err="1" smtClean="0"/>
              <a:t>backlog.Each</a:t>
            </a:r>
            <a:r>
              <a:rPr lang="en-US" sz="4900" dirty="0" smtClean="0"/>
              <a:t> </a:t>
            </a:r>
            <a:r>
              <a:rPr lang="en-US" sz="4900" dirty="0"/>
              <a:t>story included clear acceptance </a:t>
            </a:r>
            <a:r>
              <a:rPr lang="en-US" sz="4900" dirty="0" err="1" smtClean="0"/>
              <a:t>criteria.Stories</a:t>
            </a:r>
            <a:r>
              <a:rPr lang="en-US" sz="4900" dirty="0" smtClean="0"/>
              <a:t> </a:t>
            </a:r>
            <a:r>
              <a:rPr lang="en-US" sz="4900" dirty="0"/>
              <a:t>were categorized by </a:t>
            </a:r>
            <a:r>
              <a:rPr lang="en-US" sz="4900" dirty="0" smtClean="0"/>
              <a:t>	page/module </a:t>
            </a:r>
            <a:r>
              <a:rPr lang="en-US" sz="4900" dirty="0"/>
              <a:t>(e.g., "As a user, I should be able to log in...").</a:t>
            </a:r>
          </a:p>
          <a:p>
            <a:pPr marL="36900" indent="0">
              <a:buNone/>
            </a:pPr>
            <a:r>
              <a:rPr lang="en-US" sz="4900" b="1" dirty="0" smtClean="0"/>
              <a:t>3</a:t>
            </a:r>
            <a:r>
              <a:rPr lang="en-US" sz="4900" b="1" dirty="0"/>
              <a:t>. Test Case Management with Zephyr</a:t>
            </a:r>
          </a:p>
          <a:p>
            <a:pPr marL="36900" indent="0">
              <a:buNone/>
            </a:pPr>
            <a:r>
              <a:rPr lang="en-US" sz="4900" dirty="0" smtClean="0"/>
              <a:t>	Used </a:t>
            </a:r>
            <a:r>
              <a:rPr lang="en-US" sz="4900" b="1" dirty="0"/>
              <a:t>Zephyr plugin</a:t>
            </a:r>
            <a:r>
              <a:rPr lang="en-US" sz="4900" dirty="0"/>
              <a:t> for managing and executing test cases.</a:t>
            </a:r>
          </a:p>
          <a:p>
            <a:r>
              <a:rPr lang="en-US" sz="4900" dirty="0"/>
              <a:t>Example: TC_SEARCH_042 tested result page navigation and was marked </a:t>
            </a:r>
            <a:r>
              <a:rPr lang="en-US" sz="4900" b="1" dirty="0"/>
              <a:t>PASS</a:t>
            </a:r>
            <a:r>
              <a:rPr lang="en-US" sz="4900" dirty="0" smtClean="0"/>
              <a:t>.</a:t>
            </a:r>
            <a:endParaRPr lang="en-US" sz="4900" dirty="0"/>
          </a:p>
          <a:p>
            <a:pPr marL="36900" indent="0">
              <a:buNone/>
            </a:pPr>
            <a:r>
              <a:rPr lang="en-US" sz="4900" b="1" dirty="0" smtClean="0"/>
              <a:t>Benefits </a:t>
            </a:r>
            <a:r>
              <a:rPr lang="en-US" sz="4900" b="1" dirty="0"/>
              <a:t>Observed:</a:t>
            </a:r>
          </a:p>
          <a:p>
            <a:pPr marL="36900" indent="0">
              <a:buNone/>
            </a:pPr>
            <a:r>
              <a:rPr lang="en-US" sz="4900" dirty="0" smtClean="0"/>
              <a:t>	Streamlined </a:t>
            </a:r>
            <a:r>
              <a:rPr lang="en-US" sz="4900" dirty="0"/>
              <a:t>workflow from </a:t>
            </a:r>
            <a:r>
              <a:rPr lang="en-US" sz="4900" b="1" dirty="0"/>
              <a:t>requirement gathering to testing</a:t>
            </a:r>
            <a:r>
              <a:rPr lang="en-US" sz="4900" dirty="0"/>
              <a:t>.</a:t>
            </a:r>
          </a:p>
          <a:p>
            <a:pPr marL="36900" indent="0">
              <a:buNone/>
            </a:pPr>
            <a:r>
              <a:rPr lang="en-US" sz="4900" dirty="0" smtClean="0"/>
              <a:t>	Centralized </a:t>
            </a:r>
            <a:r>
              <a:rPr lang="en-US" sz="4900" dirty="0"/>
              <a:t>system for all team members.</a:t>
            </a:r>
          </a:p>
          <a:p>
            <a:pPr marL="36900" indent="0">
              <a:buNone/>
            </a:pPr>
            <a:r>
              <a:rPr lang="en-US" sz="4900" dirty="0" smtClean="0"/>
              <a:t>	Increased </a:t>
            </a:r>
            <a:r>
              <a:rPr lang="en-US" sz="4900" b="1" dirty="0"/>
              <a:t>transparency</a:t>
            </a:r>
            <a:r>
              <a:rPr lang="en-US" sz="4900" dirty="0"/>
              <a:t>, </a:t>
            </a:r>
            <a:r>
              <a:rPr lang="en-US" sz="4900" b="1" dirty="0"/>
              <a:t>traceability</a:t>
            </a:r>
            <a:r>
              <a:rPr lang="en-US" sz="4900" dirty="0"/>
              <a:t>, and </a:t>
            </a:r>
            <a:r>
              <a:rPr lang="en-US" sz="4900" b="1" dirty="0"/>
              <a:t>efficienc</a:t>
            </a:r>
            <a:r>
              <a:rPr lang="en-US" sz="3400" b="1" dirty="0"/>
              <a:t>y</a:t>
            </a:r>
            <a:r>
              <a:rPr lang="en-US" sz="3400" dirty="0"/>
              <a:t>.</a:t>
            </a:r>
          </a:p>
          <a:p>
            <a:endParaRPr lang="en-IN" dirty="0"/>
          </a:p>
        </p:txBody>
      </p:sp>
    </p:spTree>
    <p:extLst>
      <p:ext uri="{BB962C8B-B14F-4D97-AF65-F5344CB8AC3E}">
        <p14:creationId xmlns:p14="http://schemas.microsoft.com/office/powerpoint/2010/main" val="479625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5667" y="397933"/>
            <a:ext cx="11176000" cy="57319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361940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533" y="186266"/>
            <a:ext cx="6079067" cy="647700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65334" y="186264"/>
            <a:ext cx="5782733" cy="62145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648536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18E8D074-D4F7-49BA-8414-C4BE4F273269}"/>
              </a:ext>
            </a:extLst>
          </p:cNvPr>
          <p:cNvSpPr>
            <a:spLocks noGrp="1"/>
          </p:cNvSpPr>
          <p:nvPr>
            <p:ph idx="1"/>
          </p:nvPr>
        </p:nvSpPr>
        <p:spPr>
          <a:xfrm>
            <a:off x="0" y="146051"/>
            <a:ext cx="12324079" cy="859790"/>
          </a:xfrm>
        </p:spPr>
        <p:txBody>
          <a:bodyPr/>
          <a:lstStyle/>
          <a:p>
            <a:pPr marL="36900" indent="0" algn="ctr">
              <a:buNone/>
            </a:pPr>
            <a:r>
              <a:rPr lang="en-IN" b="1" u="sng" dirty="0"/>
              <a:t>Manual Test Cases for End To End Test Cases</a:t>
            </a:r>
          </a:p>
          <a:p>
            <a:endParaRPr lang="en-IN" dirty="0"/>
          </a:p>
        </p:txBody>
      </p:sp>
      <p:pic>
        <p:nvPicPr>
          <p:cNvPr id="5" name="Picture 4">
            <a:extLst>
              <a:ext uri="{FF2B5EF4-FFF2-40B4-BE49-F238E27FC236}">
                <a16:creationId xmlns:a16="http://schemas.microsoft.com/office/drawing/2014/main" xmlns="" id="{CE08F840-5912-4BB7-9403-DE645D575B45}"/>
              </a:ext>
            </a:extLst>
          </p:cNvPr>
          <p:cNvPicPr>
            <a:picLocks noChangeAspect="1"/>
          </p:cNvPicPr>
          <p:nvPr/>
        </p:nvPicPr>
        <p:blipFill>
          <a:blip r:embed="rId2"/>
          <a:stretch>
            <a:fillRect/>
          </a:stretch>
        </p:blipFill>
        <p:spPr>
          <a:xfrm>
            <a:off x="0" y="660400"/>
            <a:ext cx="12192000" cy="6197600"/>
          </a:xfrm>
          <a:prstGeom prst="rect">
            <a:avLst/>
          </a:prstGeom>
        </p:spPr>
      </p:pic>
    </p:spTree>
    <p:extLst>
      <p:ext uri="{BB962C8B-B14F-4D97-AF65-F5344CB8AC3E}">
        <p14:creationId xmlns:p14="http://schemas.microsoft.com/office/powerpoint/2010/main" val="25710614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46666" y="1168399"/>
            <a:ext cx="3679394" cy="55033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846665" y="601134"/>
            <a:ext cx="4411133" cy="461665"/>
          </a:xfrm>
          <a:prstGeom prst="rect">
            <a:avLst/>
          </a:prstGeom>
          <a:noFill/>
        </p:spPr>
        <p:txBody>
          <a:bodyPr wrap="square" rtlCol="0">
            <a:spAutoFit/>
          </a:bodyPr>
          <a:lstStyle/>
          <a:p>
            <a:r>
              <a:rPr lang="en-IN" sz="2400" b="1" dirty="0" smtClean="0"/>
              <a:t>Project Structure</a:t>
            </a:r>
            <a:endParaRPr lang="en-IN" sz="2400" b="1" dirty="0"/>
          </a:p>
        </p:txBody>
      </p:sp>
      <p:sp>
        <p:nvSpPr>
          <p:cNvPr id="5" name="TextBox 4"/>
          <p:cNvSpPr txBox="1"/>
          <p:nvPr/>
        </p:nvSpPr>
        <p:spPr>
          <a:xfrm>
            <a:off x="5113866" y="831966"/>
            <a:ext cx="6849534" cy="6156044"/>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en-IN" sz="1200" b="1" dirty="0" err="1" smtClean="0"/>
              <a:t>src</a:t>
            </a:r>
            <a:r>
              <a:rPr lang="en-IN" sz="1200" b="1" dirty="0" smtClean="0"/>
              <a:t>/main/java</a:t>
            </a:r>
            <a:endParaRPr lang="en-IN" sz="1200" b="1" dirty="0"/>
          </a:p>
          <a:p>
            <a:pPr>
              <a:lnSpc>
                <a:spcPct val="150000"/>
              </a:lnSpc>
            </a:pPr>
            <a:r>
              <a:rPr lang="en-IN" sz="1200" b="1" dirty="0"/>
              <a:t>➡ Framework code (base classes, utilities)</a:t>
            </a:r>
          </a:p>
          <a:p>
            <a:pPr>
              <a:lnSpc>
                <a:spcPct val="150000"/>
              </a:lnSpc>
            </a:pPr>
            <a:r>
              <a:rPr lang="en-IN" sz="1200" b="1" dirty="0"/>
              <a:t>BaseTest.java:</a:t>
            </a:r>
            <a:br>
              <a:rPr lang="en-IN" sz="1200" b="1" dirty="0"/>
            </a:br>
            <a:r>
              <a:rPr lang="en-IN" sz="1200" b="1" dirty="0"/>
              <a:t>Sets up and closes the browser, used by all test cases.</a:t>
            </a:r>
          </a:p>
          <a:p>
            <a:pPr>
              <a:lnSpc>
                <a:spcPct val="150000"/>
              </a:lnSpc>
            </a:pPr>
            <a:r>
              <a:rPr lang="en-IN" sz="1200" b="1" dirty="0"/>
              <a:t>utilities:</a:t>
            </a:r>
            <a:br>
              <a:rPr lang="en-IN" sz="1200" b="1" dirty="0"/>
            </a:br>
            <a:r>
              <a:rPr lang="en-IN" sz="1200" b="1" dirty="0"/>
              <a:t>Extra helper code like reading Excel files or taking screenshots.</a:t>
            </a:r>
          </a:p>
          <a:p>
            <a:pPr marL="285750" indent="-285750">
              <a:lnSpc>
                <a:spcPct val="150000"/>
              </a:lnSpc>
              <a:buFont typeface="Wingdings" panose="05000000000000000000" pitchFamily="2" charset="2"/>
              <a:buChar char="Ø"/>
            </a:pPr>
            <a:r>
              <a:rPr lang="en-IN" sz="1200" b="1" dirty="0" smtClean="0"/>
              <a:t> </a:t>
            </a:r>
            <a:r>
              <a:rPr lang="en-IN" sz="1200" b="1" dirty="0" err="1"/>
              <a:t>src</a:t>
            </a:r>
            <a:r>
              <a:rPr lang="en-IN" sz="1200" b="1" dirty="0"/>
              <a:t>/test/java</a:t>
            </a:r>
          </a:p>
          <a:p>
            <a:pPr>
              <a:lnSpc>
                <a:spcPct val="150000"/>
              </a:lnSpc>
            </a:pPr>
            <a:r>
              <a:rPr lang="en-IN" sz="1200" b="1" dirty="0"/>
              <a:t>➡ Actual test cases</a:t>
            </a:r>
          </a:p>
          <a:p>
            <a:pPr>
              <a:lnSpc>
                <a:spcPct val="150000"/>
              </a:lnSpc>
            </a:pPr>
            <a:r>
              <a:rPr lang="en-IN" sz="1200" b="1" dirty="0"/>
              <a:t>EndToEndTestCase1.java </a:t>
            </a:r>
            <a:r>
              <a:rPr lang="en-IN" sz="1200" b="1" dirty="0" smtClean="0"/>
              <a:t>  to   </a:t>
            </a:r>
            <a:r>
              <a:rPr lang="en-IN" sz="1200" b="1" dirty="0"/>
              <a:t>EndToEndTestCase5.java:</a:t>
            </a:r>
            <a:br>
              <a:rPr lang="en-IN" sz="1200" b="1" dirty="0"/>
            </a:br>
            <a:r>
              <a:rPr lang="en-IN" sz="1200" b="1" dirty="0"/>
              <a:t>Automated test scripts for testing your application.</a:t>
            </a:r>
          </a:p>
          <a:p>
            <a:pPr>
              <a:lnSpc>
                <a:spcPct val="150000"/>
              </a:lnSpc>
            </a:pPr>
            <a:r>
              <a:rPr lang="en-IN" sz="1200" b="1" dirty="0" smtClean="0"/>
              <a:t>Manual Test case  </a:t>
            </a:r>
            <a:r>
              <a:rPr lang="en-IN" sz="1200" b="1" dirty="0" err="1" smtClean="0"/>
              <a:t>Automition</a:t>
            </a:r>
            <a:r>
              <a:rPr lang="en-IN" sz="1200" b="1" dirty="0" smtClean="0"/>
              <a:t> : </a:t>
            </a:r>
            <a:r>
              <a:rPr lang="en-IN" sz="1200" b="1" dirty="0"/>
              <a:t/>
            </a:r>
            <a:br>
              <a:rPr lang="en-IN" sz="1200" b="1" dirty="0"/>
            </a:br>
            <a:r>
              <a:rPr lang="en-IN" sz="1200" b="1" dirty="0" smtClean="0"/>
              <a:t> </a:t>
            </a:r>
            <a:r>
              <a:rPr lang="en-IN" sz="1200" b="1" dirty="0"/>
              <a:t>contain tests converted from manual test cases.</a:t>
            </a:r>
            <a:br>
              <a:rPr lang="en-IN" sz="1200" b="1" dirty="0"/>
            </a:br>
            <a:r>
              <a:rPr lang="en-IN" sz="1200" b="1" i="1" dirty="0"/>
              <a:t>(Note: Spelling should be "Automation")</a:t>
            </a:r>
            <a:endParaRPr lang="en-IN" sz="1200" b="1" dirty="0"/>
          </a:p>
          <a:p>
            <a:pPr marL="285750" indent="-285750">
              <a:lnSpc>
                <a:spcPct val="150000"/>
              </a:lnSpc>
              <a:buFont typeface="Wingdings" panose="05000000000000000000" pitchFamily="2" charset="2"/>
              <a:buChar char="Ø"/>
            </a:pPr>
            <a:r>
              <a:rPr lang="en-IN" sz="1200" b="1" dirty="0" smtClean="0"/>
              <a:t> </a:t>
            </a:r>
            <a:r>
              <a:rPr lang="en-IN" sz="1200" b="1" dirty="0" err="1"/>
              <a:t>src</a:t>
            </a:r>
            <a:r>
              <a:rPr lang="en-IN" sz="1200" b="1" dirty="0"/>
              <a:t>/test/resources</a:t>
            </a:r>
          </a:p>
          <a:p>
            <a:pPr>
              <a:lnSpc>
                <a:spcPct val="150000"/>
              </a:lnSpc>
            </a:pPr>
            <a:r>
              <a:rPr lang="en-IN" sz="1200" b="1" dirty="0"/>
              <a:t>➡ Supporting files</a:t>
            </a:r>
          </a:p>
          <a:p>
            <a:pPr>
              <a:lnSpc>
                <a:spcPct val="150000"/>
              </a:lnSpc>
            </a:pPr>
            <a:r>
              <a:rPr lang="en-IN" sz="1200" b="1" dirty="0"/>
              <a:t>reports/Capstonereport.html:</a:t>
            </a:r>
            <a:br>
              <a:rPr lang="en-IN" sz="1200" b="1" dirty="0"/>
            </a:br>
            <a:r>
              <a:rPr lang="en-IN" sz="1200" b="1" dirty="0"/>
              <a:t>Test report after running tests.</a:t>
            </a:r>
          </a:p>
          <a:p>
            <a:pPr>
              <a:lnSpc>
                <a:spcPct val="150000"/>
              </a:lnSpc>
            </a:pPr>
            <a:r>
              <a:rPr lang="en-IN" sz="1200" b="1" dirty="0" smtClean="0"/>
              <a:t>Screen Shots:</a:t>
            </a:r>
            <a:r>
              <a:rPr lang="en-IN" sz="1200" b="1" dirty="0"/>
              <a:t/>
            </a:r>
            <a:br>
              <a:rPr lang="en-IN" sz="1200" b="1" dirty="0"/>
            </a:br>
            <a:r>
              <a:rPr lang="en-IN" sz="1200" b="1" dirty="0"/>
              <a:t>Stores screenshots of failed tests.</a:t>
            </a:r>
          </a:p>
          <a:p>
            <a:pPr>
              <a:lnSpc>
                <a:spcPct val="150000"/>
              </a:lnSpc>
            </a:pPr>
            <a:r>
              <a:rPr lang="en-IN" sz="1200" b="1" dirty="0" smtClean="0"/>
              <a:t>Test data</a:t>
            </a:r>
            <a:r>
              <a:rPr lang="en-IN" sz="1200" b="1" dirty="0"/>
              <a:t>:</a:t>
            </a:r>
            <a:br>
              <a:rPr lang="en-IN" sz="1200" b="1" dirty="0"/>
            </a:br>
            <a:r>
              <a:rPr lang="en-IN" sz="1200" b="1" dirty="0"/>
              <a:t>Excel files with test input data (data.xlsx, registerdata.xlsx).</a:t>
            </a:r>
          </a:p>
          <a:p>
            <a:pPr>
              <a:lnSpc>
                <a:spcPct val="150000"/>
              </a:lnSpc>
            </a:pPr>
            <a:endParaRPr lang="en-IN" sz="1200" b="1" dirty="0"/>
          </a:p>
        </p:txBody>
      </p:sp>
    </p:spTree>
    <p:extLst>
      <p:ext uri="{BB962C8B-B14F-4D97-AF65-F5344CB8AC3E}">
        <p14:creationId xmlns:p14="http://schemas.microsoft.com/office/powerpoint/2010/main" val="310872964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Custom 35">
      <a:dk1>
        <a:sysClr val="windowText" lastClr="000000"/>
      </a:dk1>
      <a:lt1>
        <a:sysClr val="window" lastClr="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Custom 4">
      <a:majorFont>
        <a:latin typeface="Goudy Old Style"/>
        <a:ea typeface=""/>
        <a:cs typeface=""/>
      </a:majorFont>
      <a:minorFont>
        <a:latin typeface="Goudy Old Style"/>
        <a:ea typeface=""/>
        <a:cs typeface=""/>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xmlns="" name="SlateVTI" id="{35C4A07C-0176-4A32-9BCB-B016516853F0}" vid="{9B70D35C-BCA8-4715-BB49-8BE54A7FC07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Override1.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2.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585E981-8C91-4205-A0C3-C991F42B4C9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2C4C00F4-06E9-43E3-AD97-88A857CEFA82}">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64B270AB-C138-415C-897E-3C24487DECF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{DF264699-2282-450A-A46A-F8FDDC8E047A}tf55705232_win32</Template>
  <TotalTime>309</TotalTime>
  <Words>349</Words>
  <Application>Microsoft Office PowerPoint</Application>
  <PresentationFormat>Custom</PresentationFormat>
  <Paragraphs>124</Paragraphs>
  <Slides>24</Slides>
  <Notes>1</Notes>
  <HiddenSlides>0</HiddenSlides>
  <MMClips>0</MMClips>
  <ScaleCrop>false</ScaleCrop>
  <HeadingPairs>
    <vt:vector size="4" baseType="variant">
      <vt:variant>
        <vt:lpstr>Theme</vt:lpstr>
      </vt:variant>
      <vt:variant>
        <vt:i4>1</vt:i4>
      </vt:variant>
      <vt:variant>
        <vt:lpstr>Slide Titles</vt:lpstr>
      </vt:variant>
      <vt:variant>
        <vt:i4>24</vt:i4>
      </vt:variant>
    </vt:vector>
  </HeadingPairs>
  <TitlesOfParts>
    <vt:vector size="25" baseType="lpstr">
      <vt:lpstr>SlateVTI</vt:lpstr>
      <vt:lpstr>AUTOMATION  PROJECT</vt:lpstr>
      <vt:lpstr> </vt:lpstr>
      <vt:lpstr>Problem Statement of the Capstone Project:</vt:lpstr>
      <vt:lpstr>PowerPoint Presentation</vt:lpstr>
      <vt:lpstr>PowerPoint Presentation</vt:lpstr>
      <vt:lpstr>PowerPoint Presentation</vt:lpstr>
      <vt:lpstr>PowerPoint Presentation</vt:lpstr>
      <vt:lpstr>PowerPoint Presentation</vt:lpstr>
      <vt:lpstr>PowerPoint Presentation</vt:lpstr>
      <vt:lpstr>Manual Defect Reports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AUTOMATION  PROJECT</dc:title>
  <dc:creator>pavan sai reddy yellasiri</dc:creator>
  <cp:lastModifiedBy>project happy</cp:lastModifiedBy>
  <cp:revision>30</cp:revision>
  <dcterms:created xsi:type="dcterms:W3CDTF">2025-09-07T19:22:56Z</dcterms:created>
  <dcterms:modified xsi:type="dcterms:W3CDTF">2025-09-08T10:19:38Z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